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87" r:id="rId3"/>
    <p:sldId id="272" r:id="rId4"/>
    <p:sldId id="289" r:id="rId5"/>
    <p:sldId id="312" r:id="rId6"/>
    <p:sldId id="311" r:id="rId7"/>
    <p:sldId id="313" r:id="rId8"/>
    <p:sldId id="314" r:id="rId9"/>
    <p:sldId id="315" r:id="rId10"/>
    <p:sldId id="316" r:id="rId11"/>
    <p:sldId id="317" r:id="rId12"/>
    <p:sldId id="318" r:id="rId13"/>
    <p:sldId id="321" r:id="rId14"/>
    <p:sldId id="319" r:id="rId16"/>
    <p:sldId id="322" r:id="rId17"/>
    <p:sldId id="324" r:id="rId18"/>
    <p:sldId id="325" r:id="rId19"/>
    <p:sldId id="326" r:id="rId20"/>
    <p:sldId id="376" r:id="rId21"/>
    <p:sldId id="373" r:id="rId22"/>
    <p:sldId id="374" r:id="rId23"/>
    <p:sldId id="375" r:id="rId24"/>
    <p:sldId id="377" r:id="rId25"/>
    <p:sldId id="378" r:id="rId26"/>
    <p:sldId id="379" r:id="rId27"/>
    <p:sldId id="327" r:id="rId28"/>
    <p:sldId id="328" r:id="rId29"/>
    <p:sldId id="329" r:id="rId30"/>
    <p:sldId id="330" r:id="rId31"/>
    <p:sldId id="331" r:id="rId32"/>
    <p:sldId id="332" r:id="rId33"/>
    <p:sldId id="380" r:id="rId34"/>
    <p:sldId id="381" r:id="rId35"/>
    <p:sldId id="382" r:id="rId36"/>
    <p:sldId id="383" r:id="rId37"/>
    <p:sldId id="333" r:id="rId38"/>
    <p:sldId id="334" r:id="rId39"/>
    <p:sldId id="335" r:id="rId40"/>
    <p:sldId id="336" r:id="rId41"/>
    <p:sldId id="337" r:id="rId42"/>
    <p:sldId id="338" r:id="rId43"/>
    <p:sldId id="339" r:id="rId44"/>
    <p:sldId id="340" r:id="rId45"/>
    <p:sldId id="341" r:id="rId46"/>
    <p:sldId id="342" r:id="rId47"/>
    <p:sldId id="343" r:id="rId48"/>
    <p:sldId id="345" r:id="rId49"/>
    <p:sldId id="344"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435" r:id="rId77"/>
    <p:sldId id="436" r:id="rId78"/>
    <p:sldId id="437" r:id="rId79"/>
    <p:sldId id="438" r:id="rId80"/>
    <p:sldId id="439" r:id="rId81"/>
    <p:sldId id="440" r:id="rId82"/>
    <p:sldId id="441" r:id="rId83"/>
    <p:sldId id="442" r:id="rId84"/>
    <p:sldId id="443" r:id="rId85"/>
    <p:sldId id="444" r:id="rId86"/>
    <p:sldId id="445" r:id="rId87"/>
    <p:sldId id="385" r:id="rId88"/>
    <p:sldId id="372" r:id="rId89"/>
    <p:sldId id="384" r:id="rId90"/>
    <p:sldId id="446" r:id="rId91"/>
    <p:sldId id="447" r:id="rId92"/>
    <p:sldId id="449" r:id="rId93"/>
    <p:sldId id="448" r:id="rId94"/>
    <p:sldId id="450" r:id="rId95"/>
    <p:sldId id="451" r:id="rId96"/>
    <p:sldId id="452" r:id="rId97"/>
    <p:sldId id="453" r:id="rId98"/>
    <p:sldId id="454" r:id="rId99"/>
    <p:sldId id="455" r:id="rId100"/>
    <p:sldId id="456" r:id="rId101"/>
    <p:sldId id="457" r:id="rId102"/>
    <p:sldId id="458" r:id="rId103"/>
    <p:sldId id="459" r:id="rId104"/>
    <p:sldId id="460" r:id="rId105"/>
    <p:sldId id="461" r:id="rId106"/>
    <p:sldId id="462" r:id="rId107"/>
    <p:sldId id="463" r:id="rId108"/>
    <p:sldId id="464" r:id="rId109"/>
    <p:sldId id="465" r:id="rId110"/>
    <p:sldId id="466" r:id="rId111"/>
    <p:sldId id="467" r:id="rId112"/>
    <p:sldId id="468" r:id="rId113"/>
    <p:sldId id="469" r:id="rId114"/>
    <p:sldId id="470" r:id="rId115"/>
    <p:sldId id="471" r:id="rId116"/>
    <p:sldId id="472" r:id="rId117"/>
    <p:sldId id="473" r:id="rId118"/>
    <p:sldId id="474" r:id="rId119"/>
    <p:sldId id="475" r:id="rId120"/>
    <p:sldId id="476" r:id="rId121"/>
    <p:sldId id="478" r:id="rId122"/>
    <p:sldId id="477" r:id="rId123"/>
    <p:sldId id="479" r:id="rId124"/>
    <p:sldId id="480" r:id="rId125"/>
    <p:sldId id="481" r:id="rId126"/>
    <p:sldId id="482" r:id="rId127"/>
    <p:sldId id="483" r:id="rId128"/>
    <p:sldId id="484" r:id="rId129"/>
    <p:sldId id="485" r:id="rId130"/>
    <p:sldId id="486" r:id="rId131"/>
    <p:sldId id="487" r:id="rId132"/>
    <p:sldId id="488" r:id="rId133"/>
    <p:sldId id="489" r:id="rId134"/>
    <p:sldId id="493" r:id="rId135"/>
    <p:sldId id="494" r:id="rId136"/>
    <p:sldId id="495" r:id="rId137"/>
    <p:sldId id="496" r:id="rId138"/>
    <p:sldId id="497" r:id="rId139"/>
    <p:sldId id="498" r:id="rId140"/>
    <p:sldId id="499" r:id="rId141"/>
    <p:sldId id="500" r:id="rId142"/>
    <p:sldId id="501" r:id="rId143"/>
    <p:sldId id="504" r:id="rId144"/>
    <p:sldId id="505" r:id="rId145"/>
    <p:sldId id="506" r:id="rId146"/>
    <p:sldId id="507" r:id="rId147"/>
    <p:sldId id="508" r:id="rId148"/>
    <p:sldId id="509" r:id="rId149"/>
    <p:sldId id="510" r:id="rId150"/>
    <p:sldId id="511" r:id="rId151"/>
    <p:sldId id="512" r:id="rId152"/>
    <p:sldId id="513" r:id="rId153"/>
    <p:sldId id="514" r:id="rId154"/>
    <p:sldId id="515" r:id="rId155"/>
    <p:sldId id="516" r:id="rId156"/>
    <p:sldId id="517" r:id="rId157"/>
    <p:sldId id="518" r:id="rId158"/>
    <p:sldId id="519" r:id="rId159"/>
    <p:sldId id="520" r:id="rId160"/>
    <p:sldId id="521" r:id="rId161"/>
    <p:sldId id="522" r:id="rId162"/>
    <p:sldId id="523" r:id="rId163"/>
    <p:sldId id="524" r:id="rId164"/>
    <p:sldId id="525" r:id="rId165"/>
    <p:sldId id="526" r:id="rId166"/>
  </p:sldIdLst>
  <p:sldSz cx="12195175" cy="6859270"/>
  <p:notesSz cx="6858000" cy="9144000"/>
  <p:defaultText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6200"/>
    <a:srgbClr val="60A6DA"/>
    <a:srgbClr val="172144"/>
    <a:srgbClr val="11B6DD"/>
    <a:srgbClr val="0BD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72" autoAdjust="0"/>
  </p:normalViewPr>
  <p:slideViewPr>
    <p:cSldViewPr>
      <p:cViewPr>
        <p:scale>
          <a:sx n="60" d="100"/>
          <a:sy n="60" d="100"/>
        </p:scale>
        <p:origin x="-990" y="-270"/>
      </p:cViewPr>
      <p:guideLst>
        <p:guide orient="horz" pos="2159"/>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9" Type="http://schemas.openxmlformats.org/officeDocument/2006/relationships/tableStyles" Target="tableStyles.xml"/><Relationship Id="rId168" Type="http://schemas.openxmlformats.org/officeDocument/2006/relationships/viewProps" Target="viewProps.xml"/><Relationship Id="rId167" Type="http://schemas.openxmlformats.org/officeDocument/2006/relationships/presProps" Target="presProps.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notesMaster" Target="notesMasters/notesMaster1.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3169CF-824E-4085-A969-CBEFB9705F62}" type="datetimeFigureOut">
              <a:rPr lang="en-IN" smtClean="0"/>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17CD7-4A31-4997-B952-0BF8DB2DAF8C}"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9435" algn="l" defTabSz="914400" rtl="0" eaLnBrk="1" latinLnBrk="0" hangingPunct="1">
      <a:defRPr sz="1200" kern="1200">
        <a:solidFill>
          <a:schemeClr val="tx1"/>
        </a:solidFill>
        <a:latin typeface="+mn-lt"/>
        <a:ea typeface="+mn-ea"/>
        <a:cs typeface="+mn-cs"/>
      </a:defRPr>
    </a:lvl5pPr>
    <a:lvl6pPr marL="2286635" algn="l" defTabSz="914400" rtl="0" eaLnBrk="1" latinLnBrk="0" hangingPunct="1">
      <a:defRPr sz="1200" kern="1200">
        <a:solidFill>
          <a:schemeClr val="tx1"/>
        </a:solidFill>
        <a:latin typeface="+mn-lt"/>
        <a:ea typeface="+mn-ea"/>
        <a:cs typeface="+mn-cs"/>
      </a:defRPr>
    </a:lvl6pPr>
    <a:lvl7pPr marL="2743835" algn="l" defTabSz="914400" rtl="0" eaLnBrk="1" latinLnBrk="0" hangingPunct="1">
      <a:defRPr sz="1200" kern="1200">
        <a:solidFill>
          <a:schemeClr val="tx1"/>
        </a:solidFill>
        <a:latin typeface="+mn-lt"/>
        <a:ea typeface="+mn-ea"/>
        <a:cs typeface="+mn-cs"/>
      </a:defRPr>
    </a:lvl7pPr>
    <a:lvl8pPr marL="3201035" algn="l" defTabSz="914400" rtl="0" eaLnBrk="1" latinLnBrk="0" hangingPunct="1">
      <a:defRPr sz="1200" kern="1200">
        <a:solidFill>
          <a:schemeClr val="tx1"/>
        </a:solidFill>
        <a:latin typeface="+mn-lt"/>
        <a:ea typeface="+mn-ea"/>
        <a:cs typeface="+mn-cs"/>
      </a:defRPr>
    </a:lvl8pPr>
    <a:lvl9pPr marL="365823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
        <p:cNvGrpSpPr/>
        <p:nvPr/>
      </p:nvGrpSpPr>
      <p:grpSpPr>
        <a:xfrm>
          <a:off x="0" y="0"/>
          <a:ext cx="0" cy="0"/>
          <a:chOff x="0" y="0"/>
          <a:chExt cx="0" cy="0"/>
        </a:xfrm>
      </p:grpSpPr>
      <p:sp>
        <p:nvSpPr>
          <p:cNvPr id="203" name="Google Shape;20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 name="Google Shape;20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38" y="2130921"/>
            <a:ext cx="10365899" cy="1470366"/>
          </a:xfrm>
        </p:spPr>
        <p:txBody>
          <a:bodyPr/>
          <a:lstStyle/>
          <a:p>
            <a:r>
              <a:rPr lang="en-US" dirty="0" smtClean="0"/>
              <a:t>Click to edit Master title style</a:t>
            </a:r>
            <a:endParaRPr lang="en-IN" dirty="0"/>
          </a:p>
        </p:txBody>
      </p:sp>
      <p:grpSp>
        <p:nvGrpSpPr>
          <p:cNvPr id="7" name="Group 6"/>
          <p:cNvGrpSpPr/>
          <p:nvPr userDrawn="1"/>
        </p:nvGrpSpPr>
        <p:grpSpPr>
          <a:xfrm rot="5400000" flipH="1" flipV="1">
            <a:off x="10431390" y="-2160672"/>
            <a:ext cx="3770122" cy="4754679"/>
            <a:chOff x="4468428" y="2375253"/>
            <a:chExt cx="3769249" cy="4752822"/>
          </a:xfrm>
          <a:solidFill>
            <a:schemeClr val="bg2"/>
          </a:solidFill>
        </p:grpSpPr>
        <p:grpSp>
          <p:nvGrpSpPr>
            <p:cNvPr id="8" name="Group 7"/>
            <p:cNvGrpSpPr/>
            <p:nvPr/>
          </p:nvGrpSpPr>
          <p:grpSpPr>
            <a:xfrm rot="16182689">
              <a:off x="3958430" y="2907620"/>
              <a:ext cx="4752822" cy="3688088"/>
              <a:chOff x="2438400" y="1005871"/>
              <a:chExt cx="6414912" cy="4977833"/>
            </a:xfrm>
            <a:grpFill/>
          </p:grpSpPr>
          <p:cxnSp>
            <p:nvCxnSpPr>
              <p:cNvPr id="18" name="Straight Connector 17"/>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 name="Oval 8"/>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0" name="Oval 9"/>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1" name="Oval 10"/>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7" name="Isosceles Triangle 36"/>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40" name="Прямоугольник 15"/>
          <p:cNvSpPr/>
          <p:nvPr userDrawn="1"/>
        </p:nvSpPr>
        <p:spPr>
          <a:xfrm>
            <a:off x="804100" y="0"/>
            <a:ext cx="2262550" cy="108000"/>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8671" y="274704"/>
            <a:ext cx="3656436" cy="585288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13011" y="274704"/>
            <a:ext cx="10772405" cy="585288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p>
            <a:fld id="{963F206F-82F3-4429-A9D9-1611B9A7D29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F5ABE1-6481-4FF5-BC7E-5D53B793ED94}" type="slidenum">
              <a:rPr lang="en-IN" smtClean="0"/>
            </a:fld>
            <a:endParaRPr lang="en-I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7"/>
        <p:cNvGrpSpPr/>
        <p:nvPr/>
      </p:nvGrpSpPr>
      <p:grpSpPr>
        <a:xfrm>
          <a:off x="0" y="0"/>
          <a:ext cx="0" cy="0"/>
          <a:chOff x="0" y="0"/>
          <a:chExt cx="0" cy="0"/>
        </a:xfrm>
      </p:grpSpPr>
      <p:sp>
        <p:nvSpPr>
          <p:cNvPr id="18" name="Google Shape;18;p585"/>
          <p:cNvSpPr txBox="1">
            <a:spLocks noGrp="1"/>
          </p:cNvSpPr>
          <p:nvPr>
            <p:ph type="body" idx="1"/>
          </p:nvPr>
        </p:nvSpPr>
        <p:spPr>
          <a:xfrm>
            <a:off x="609759" y="2021198"/>
            <a:ext cx="10975658" cy="4075931"/>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00"/>
              </a:spcBef>
              <a:spcAft>
                <a:spcPts val="0"/>
              </a:spcAft>
              <a:buSzPts val="1800"/>
              <a:buNone/>
              <a:defRPr/>
            </a:lvl1pPr>
            <a:lvl2pPr marL="914400" lvl="1" indent="-228600" algn="ctr">
              <a:lnSpc>
                <a:spcPct val="100000"/>
              </a:lnSpc>
              <a:spcBef>
                <a:spcPts val="1200"/>
              </a:spcBef>
              <a:spcAft>
                <a:spcPts val="0"/>
              </a:spcAft>
              <a:buSzPts val="1800"/>
              <a:buNone/>
              <a:defRPr/>
            </a:lvl2pPr>
            <a:lvl3pPr marL="1371600" lvl="2" indent="-228600" algn="ctr">
              <a:lnSpc>
                <a:spcPct val="100000"/>
              </a:lnSpc>
              <a:spcBef>
                <a:spcPts val="1200"/>
              </a:spcBef>
              <a:spcAft>
                <a:spcPts val="0"/>
              </a:spcAft>
              <a:buSzPts val="1800"/>
              <a:buNone/>
              <a:defRPr/>
            </a:lvl3pPr>
            <a:lvl4pPr marL="1829435" lvl="3" indent="-228600" algn="ctr">
              <a:lnSpc>
                <a:spcPct val="100000"/>
              </a:lnSpc>
              <a:spcBef>
                <a:spcPts val="1200"/>
              </a:spcBef>
              <a:spcAft>
                <a:spcPts val="0"/>
              </a:spcAft>
              <a:buSzPts val="1800"/>
              <a:buNone/>
              <a:defRPr/>
            </a:lvl4pPr>
            <a:lvl5pPr marL="2286635" lvl="4" indent="-228600" algn="ctr">
              <a:lnSpc>
                <a:spcPct val="100000"/>
              </a:lnSpc>
              <a:spcBef>
                <a:spcPts val="1200"/>
              </a:spcBef>
              <a:spcAft>
                <a:spcPts val="0"/>
              </a:spcAft>
              <a:buSzPts val="1800"/>
              <a:buNone/>
              <a:defRPr/>
            </a:lvl5pPr>
            <a:lvl6pPr marL="2743835" lvl="5" indent="-228600" algn="ctr">
              <a:lnSpc>
                <a:spcPct val="100000"/>
              </a:lnSpc>
              <a:spcBef>
                <a:spcPts val="1200"/>
              </a:spcBef>
              <a:spcAft>
                <a:spcPts val="0"/>
              </a:spcAft>
              <a:buClr>
                <a:schemeClr val="lt2"/>
              </a:buClr>
              <a:buSzPts val="1800"/>
              <a:buNone/>
              <a:defRPr/>
            </a:lvl6pPr>
            <a:lvl7pPr marL="3201035" lvl="6" indent="-228600" algn="ctr">
              <a:lnSpc>
                <a:spcPct val="100000"/>
              </a:lnSpc>
              <a:spcBef>
                <a:spcPts val="1200"/>
              </a:spcBef>
              <a:spcAft>
                <a:spcPts val="0"/>
              </a:spcAft>
              <a:buClr>
                <a:schemeClr val="lt1"/>
              </a:buClr>
              <a:buSzPts val="1800"/>
              <a:buNone/>
              <a:defRPr/>
            </a:lvl7pPr>
            <a:lvl8pPr marL="3658235" lvl="7" indent="-228600" algn="ctr">
              <a:lnSpc>
                <a:spcPct val="100000"/>
              </a:lnSpc>
              <a:spcBef>
                <a:spcPts val="1200"/>
              </a:spcBef>
              <a:spcAft>
                <a:spcPts val="0"/>
              </a:spcAft>
              <a:buClr>
                <a:schemeClr val="lt2"/>
              </a:buClr>
              <a:buSzPts val="1800"/>
              <a:buNone/>
              <a:defRPr/>
            </a:lvl8pPr>
            <a:lvl9pPr marL="4115435" lvl="8" indent="-228600" algn="ctr">
              <a:lnSpc>
                <a:spcPct val="100000"/>
              </a:lnSpc>
              <a:spcBef>
                <a:spcPts val="1200"/>
              </a:spcBef>
              <a:spcAft>
                <a:spcPts val="0"/>
              </a:spcAft>
              <a:buClr>
                <a:schemeClr val="lt1"/>
              </a:buClr>
              <a:buSzPts val="1800"/>
              <a:buNone/>
              <a:defRPr/>
            </a:lvl9pPr>
          </a:lstStyle>
          <a:p/>
        </p:txBody>
      </p:sp>
      <p:sp>
        <p:nvSpPr>
          <p:cNvPr id="19" name="Google Shape;19;p585"/>
          <p:cNvSpPr txBox="1">
            <a:spLocks noGrp="1"/>
          </p:cNvSpPr>
          <p:nvPr>
            <p:ph type="title"/>
          </p:nvPr>
        </p:nvSpPr>
        <p:spPr>
          <a:xfrm>
            <a:off x="3353673" y="975541"/>
            <a:ext cx="5487829" cy="701170"/>
          </a:xfrm>
          <a:prstGeom prst="rect">
            <a:avLst/>
          </a:prstGeom>
          <a:solidFill>
            <a:schemeClr val="lt1"/>
          </a:solidFill>
          <a:ln w="76200" cap="flat" cmpd="thinThick">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85"/>
          <p:cNvSpPr txBox="1">
            <a:spLocks noGrp="1"/>
          </p:cNvSpPr>
          <p:nvPr>
            <p:ph type="dt" idx="10"/>
          </p:nvPr>
        </p:nvSpPr>
        <p:spPr>
          <a:xfrm>
            <a:off x="3976135" y="273231"/>
            <a:ext cx="4242905" cy="29215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85"/>
          <p:cNvSpPr txBox="1">
            <a:spLocks noGrp="1"/>
          </p:cNvSpPr>
          <p:nvPr>
            <p:ph type="sldNum" idx="12"/>
          </p:nvPr>
        </p:nvSpPr>
        <p:spPr>
          <a:xfrm>
            <a:off x="5386202" y="6173343"/>
            <a:ext cx="1422770" cy="304856"/>
          </a:xfrm>
          <a:prstGeom prst="rect">
            <a:avLst/>
          </a:prstGeom>
          <a:noFill/>
          <a:ln>
            <a:noFill/>
          </a:ln>
        </p:spPr>
        <p:txBody>
          <a:bodyPr spcFirstLastPara="1" wrap="square" lIns="0" tIns="0" rIns="0" bIns="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fld>
            <a:endParaRPr lang="en-US"/>
          </a:p>
        </p:txBody>
      </p:sp>
      <p:sp>
        <p:nvSpPr>
          <p:cNvPr id="22" name="Google Shape;22;p585"/>
          <p:cNvSpPr txBox="1">
            <a:spLocks noGrp="1"/>
          </p:cNvSpPr>
          <p:nvPr>
            <p:ph type="ftr" idx="11"/>
          </p:nvPr>
        </p:nvSpPr>
        <p:spPr>
          <a:xfrm>
            <a:off x="1930903" y="6487726"/>
            <a:ext cx="8333370" cy="29215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963F206F-82F3-4429-A9D9-1611B9A7D297}"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F5ABE1-6481-4FF5-BC7E-5D53B793ED94}"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08955" y="274702"/>
            <a:ext cx="10975658" cy="612000"/>
          </a:xfrm>
        </p:spPr>
        <p:txBody>
          <a:bodyPr>
            <a:normAutofit/>
          </a:bodyPr>
          <a:lstStyle>
            <a:lvl1pPr algn="l">
              <a:defRPr sz="2400" b="1"/>
            </a:lvl1pPr>
          </a:lstStyle>
          <a:p>
            <a:r>
              <a:rPr lang="en-US" smtClean="0"/>
              <a:t>Click to edit Master title style</a:t>
            </a:r>
            <a:endParaRPr lang="en-IN"/>
          </a:p>
        </p:txBody>
      </p:sp>
      <p:sp>
        <p:nvSpPr>
          <p:cNvPr id="8" name="Isosceles Triangle 7"/>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grpSp>
        <p:nvGrpSpPr>
          <p:cNvPr id="9" name="Group 8"/>
          <p:cNvGrpSpPr/>
          <p:nvPr userDrawn="1"/>
        </p:nvGrpSpPr>
        <p:grpSpPr>
          <a:xfrm rot="5400000" flipH="1" flipV="1">
            <a:off x="10431390" y="-2160672"/>
            <a:ext cx="3770122" cy="4754679"/>
            <a:chOff x="4468428" y="2375253"/>
            <a:chExt cx="3769249" cy="4752822"/>
          </a:xfrm>
          <a:solidFill>
            <a:schemeClr val="bg2"/>
          </a:solidFill>
        </p:grpSpPr>
        <p:grpSp>
          <p:nvGrpSpPr>
            <p:cNvPr id="10" name="Group 9"/>
            <p:cNvGrpSpPr/>
            <p:nvPr/>
          </p:nvGrpSpPr>
          <p:grpSpPr>
            <a:xfrm rot="16182689">
              <a:off x="3958430" y="2907620"/>
              <a:ext cx="4752822" cy="3688088"/>
              <a:chOff x="2438400" y="1005871"/>
              <a:chExt cx="6414912" cy="4977833"/>
            </a:xfrm>
            <a:grpFill/>
          </p:grpSpPr>
          <p:cxnSp>
            <p:nvCxnSpPr>
              <p:cNvPr id="20" name="Straight Connector 19"/>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9" name="Oval 18"/>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7" name="Rounded Rectangle 36"/>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40" name="Text Placeholder 2"/>
          <p:cNvSpPr>
            <a:spLocks noGrp="1"/>
          </p:cNvSpPr>
          <p:nvPr>
            <p:ph type="body" sz="quarter" idx="14"/>
          </p:nvPr>
        </p:nvSpPr>
        <p:spPr>
          <a:xfrm>
            <a:off x="408955" y="1262050"/>
            <a:ext cx="11160125" cy="504826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2"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3"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4"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72065"/>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6947" y="1535469"/>
            <a:ext cx="5388320" cy="639911"/>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9435" indent="0">
              <a:buNone/>
              <a:defRPr sz="1600" b="1"/>
            </a:lvl5pPr>
            <a:lvl6pPr marL="2286635" indent="0">
              <a:buNone/>
              <a:defRPr sz="1600" b="1"/>
            </a:lvl6pPr>
            <a:lvl7pPr marL="2743835" indent="0">
              <a:buNone/>
              <a:defRPr sz="1600" b="1"/>
            </a:lvl7pPr>
            <a:lvl8pPr marL="3201035" indent="0">
              <a:buNone/>
              <a:defRPr sz="1600" b="1"/>
            </a:lvl8pPr>
            <a:lvl9pPr marL="3658235"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336947" y="2175378"/>
            <a:ext cx="5388320" cy="3952203"/>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5922168" y="1535469"/>
            <a:ext cx="5390437" cy="639911"/>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9435" indent="0">
              <a:buNone/>
              <a:defRPr sz="1600" b="1"/>
            </a:lvl5pPr>
            <a:lvl6pPr marL="2286635" indent="0">
              <a:buNone/>
              <a:defRPr sz="1600" b="1"/>
            </a:lvl6pPr>
            <a:lvl7pPr marL="2743835" indent="0">
              <a:buNone/>
              <a:defRPr sz="1600" b="1"/>
            </a:lvl7pPr>
            <a:lvl8pPr marL="3201035" indent="0">
              <a:buNone/>
              <a:defRPr sz="1600" b="1"/>
            </a:lvl8pPr>
            <a:lvl9pPr marL="3658235"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5922168" y="2175378"/>
            <a:ext cx="5390437" cy="3952203"/>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grpSp>
        <p:nvGrpSpPr>
          <p:cNvPr id="10" name="Group 9"/>
          <p:cNvGrpSpPr/>
          <p:nvPr userDrawn="1"/>
        </p:nvGrpSpPr>
        <p:grpSpPr>
          <a:xfrm rot="5400000" flipH="1" flipV="1">
            <a:off x="10431390" y="-2160672"/>
            <a:ext cx="3770122" cy="4754679"/>
            <a:chOff x="4468428" y="2375253"/>
            <a:chExt cx="3769249" cy="4752822"/>
          </a:xfrm>
          <a:solidFill>
            <a:schemeClr val="bg2"/>
          </a:solidFill>
        </p:grpSpPr>
        <p:grpSp>
          <p:nvGrpSpPr>
            <p:cNvPr id="11" name="Group 10"/>
            <p:cNvGrpSpPr/>
            <p:nvPr/>
          </p:nvGrpSpPr>
          <p:grpSpPr>
            <a:xfrm rot="16182689">
              <a:off x="3958430" y="2907620"/>
              <a:ext cx="4752822" cy="3688088"/>
              <a:chOff x="2438400" y="1005871"/>
              <a:chExt cx="6414912" cy="4977833"/>
            </a:xfrm>
            <a:grpFill/>
          </p:grpSpPr>
          <p:cxnSp>
            <p:nvCxnSpPr>
              <p:cNvPr id="21" name="Straight Connector 20"/>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Oval 11"/>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9" name="Oval 18"/>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20" name="Oval 19"/>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8" name="Rounded Rectangle 37"/>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40" name="Isosceles Triangle 39"/>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41" name="Title 1"/>
          <p:cNvSpPr txBox="1"/>
          <p:nvPr userDrawn="1"/>
        </p:nvSpPr>
        <p:spPr>
          <a:xfrm>
            <a:off x="408955" y="274702"/>
            <a:ext cx="10975658" cy="612000"/>
          </a:xfrm>
          <a:prstGeom prst="rect">
            <a:avLst/>
          </a:prstGeom>
        </p:spPr>
        <p:txBody>
          <a:bodyPr vert="horz" lIns="91458" tIns="45729" rIns="91458" bIns="45729" rtlCol="0" anchor="ctr">
            <a:normAutofit/>
          </a:bodyPr>
          <a:lstStyle>
            <a:lvl1pPr algn="l" defTabSz="914400" rtl="0" eaLnBrk="1" latinLnBrk="0" hangingPunct="1">
              <a:spcBef>
                <a:spcPct val="0"/>
              </a:spcBef>
              <a:buNone/>
              <a:defRPr sz="2400" b="1" kern="1200">
                <a:solidFill>
                  <a:schemeClr val="tx1"/>
                </a:solidFill>
                <a:latin typeface="+mj-lt"/>
                <a:ea typeface="+mj-ea"/>
                <a:cs typeface="+mj-cs"/>
              </a:defRPr>
            </a:lvl1pPr>
          </a:lstStyle>
          <a:p>
            <a:r>
              <a:rPr lang="en-US" dirty="0" smtClean="0"/>
              <a:t>Click to edit Master title style</a:t>
            </a:r>
            <a:endParaRPr lang="en-IN" dirty="0"/>
          </a:p>
        </p:txBody>
      </p:sp>
      <p:sp>
        <p:nvSpPr>
          <p:cNvPr id="44"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5"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6"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72065"/>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p:cNvGrpSpPr/>
          <p:nvPr userDrawn="1"/>
        </p:nvGrpSpPr>
        <p:grpSpPr>
          <a:xfrm rot="5400000" flipH="1" flipV="1">
            <a:off x="10431390" y="-2160672"/>
            <a:ext cx="3770122" cy="4754679"/>
            <a:chOff x="4468428" y="2375253"/>
            <a:chExt cx="3769249" cy="4752822"/>
          </a:xfrm>
          <a:solidFill>
            <a:schemeClr val="bg2"/>
          </a:solidFill>
        </p:grpSpPr>
        <p:grpSp>
          <p:nvGrpSpPr>
            <p:cNvPr id="9" name="Group 8"/>
            <p:cNvGrpSpPr/>
            <p:nvPr/>
          </p:nvGrpSpPr>
          <p:grpSpPr>
            <a:xfrm rot="16182689">
              <a:off x="3958430" y="2907620"/>
              <a:ext cx="4752822" cy="3688088"/>
              <a:chOff x="2438400" y="1005871"/>
              <a:chExt cx="6414912" cy="4977833"/>
            </a:xfrm>
            <a:grpFill/>
          </p:grpSpPr>
          <p:cxnSp>
            <p:nvCxnSpPr>
              <p:cNvPr id="19" name="Straight Connector 18"/>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1" name="Oval 10"/>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6" name="Rounded Rectangle 35"/>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37" name="Isosceles Triangle 36"/>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42" name="Title 1"/>
          <p:cNvSpPr>
            <a:spLocks noGrp="1"/>
          </p:cNvSpPr>
          <p:nvPr>
            <p:ph type="title" hasCustomPrompt="1"/>
          </p:nvPr>
        </p:nvSpPr>
        <p:spPr>
          <a:xfrm>
            <a:off x="336947" y="274703"/>
            <a:ext cx="11160000" cy="624144"/>
          </a:xfrm>
        </p:spPr>
        <p:txBody>
          <a:bodyPr>
            <a:normAutofit/>
          </a:bodyPr>
          <a:lstStyle>
            <a:lvl1pPr algn="l">
              <a:defRPr sz="2400" b="1"/>
            </a:lvl1pPr>
          </a:lstStyle>
          <a:p>
            <a:r>
              <a:rPr lang="en-US" dirty="0" smtClean="0"/>
              <a:t>Course Topics</a:t>
            </a:r>
            <a:endParaRPr lang="en-IN" dirty="0"/>
          </a:p>
        </p:txBody>
      </p:sp>
      <p:sp>
        <p:nvSpPr>
          <p:cNvPr id="43"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4"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6"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45374"/>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Box 6"/>
          <p:cNvSpPr txBox="1"/>
          <p:nvPr userDrawn="1"/>
        </p:nvSpPr>
        <p:spPr>
          <a:xfrm>
            <a:off x="336947" y="837506"/>
            <a:ext cx="4144966" cy="415523"/>
          </a:xfrm>
          <a:prstGeom prst="rect">
            <a:avLst/>
          </a:prstGeom>
          <a:noFill/>
        </p:spPr>
        <p:txBody>
          <a:bodyPr wrap="none" lIns="121944" tIns="60972" rIns="121944" bIns="60972" rtlCol="0">
            <a:spAutoFit/>
          </a:bodyPr>
          <a:lstStyle/>
          <a:p>
            <a:r>
              <a:rPr lang="en-IN" dirty="0" smtClean="0"/>
              <a:t>©Pennant Technologies Private Limited</a:t>
            </a:r>
            <a:endParaRPr lang="en-IN" dirty="0"/>
          </a:p>
        </p:txBody>
      </p:sp>
      <p:sp>
        <p:nvSpPr>
          <p:cNvPr id="8" name="TextBox 7"/>
          <p:cNvSpPr txBox="1"/>
          <p:nvPr userDrawn="1"/>
        </p:nvSpPr>
        <p:spPr>
          <a:xfrm>
            <a:off x="336947" y="1077155"/>
            <a:ext cx="11208875" cy="4753461"/>
          </a:xfrm>
          <a:prstGeom prst="rect">
            <a:avLst/>
          </a:prstGeom>
          <a:noFill/>
        </p:spPr>
        <p:txBody>
          <a:bodyPr wrap="square" lIns="121944" tIns="60972" rIns="121944" bIns="60972" rtlCol="0" anchor="ctr" anchorCtr="0">
            <a:noAutofit/>
          </a:bodyPr>
          <a:lstStyle/>
          <a:p>
            <a:pPr algn="just"/>
            <a:r>
              <a:rPr lang="en-IN" dirty="0" smtClean="0"/>
              <a:t>Pennant believes the information in this document is accurate as of its publication date; such information is subject to change without notice. Pennant acknowledges the proprietary right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Pennant Technologies and/ or any named intellectual property rights holders under this document.  </a:t>
            </a:r>
            <a:endParaRPr lang="en-IN" dirty="0"/>
          </a:p>
        </p:txBody>
      </p:sp>
      <p:grpSp>
        <p:nvGrpSpPr>
          <p:cNvPr id="9" name="Group 8"/>
          <p:cNvGrpSpPr/>
          <p:nvPr userDrawn="1"/>
        </p:nvGrpSpPr>
        <p:grpSpPr>
          <a:xfrm rot="5400000" flipH="1" flipV="1">
            <a:off x="10431390" y="-2160672"/>
            <a:ext cx="3770122" cy="4754679"/>
            <a:chOff x="4468428" y="2375253"/>
            <a:chExt cx="3769249" cy="4752822"/>
          </a:xfrm>
          <a:solidFill>
            <a:schemeClr val="bg2"/>
          </a:solidFill>
        </p:grpSpPr>
        <p:grpSp>
          <p:nvGrpSpPr>
            <p:cNvPr id="10" name="Group 9"/>
            <p:cNvGrpSpPr/>
            <p:nvPr/>
          </p:nvGrpSpPr>
          <p:grpSpPr>
            <a:xfrm rot="16182689">
              <a:off x="3958430" y="2907620"/>
              <a:ext cx="4752822" cy="3688088"/>
              <a:chOff x="2438400" y="1005871"/>
              <a:chExt cx="6414912" cy="4977833"/>
            </a:xfrm>
            <a:grpFill/>
          </p:grpSpPr>
          <p:cxnSp>
            <p:nvCxnSpPr>
              <p:cNvPr id="20" name="Straight Connector 19"/>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9" name="Oval 18"/>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7" name="Rounded Rectangle 36"/>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38" name="Isosceles Triangle 37"/>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3" name="Rectangle 2"/>
          <p:cNvSpPr/>
          <p:nvPr userDrawn="1"/>
        </p:nvSpPr>
        <p:spPr>
          <a:xfrm>
            <a:off x="336947" y="333450"/>
            <a:ext cx="2842701" cy="461665"/>
          </a:xfrm>
          <a:prstGeom prst="rect">
            <a:avLst/>
          </a:prstGeom>
        </p:spPr>
        <p:txBody>
          <a:bodyPr wrap="none">
            <a:spAutoFit/>
          </a:bodyPr>
          <a:lstStyle/>
          <a:p>
            <a:r>
              <a:rPr lang="en-US" sz="2400" b="1" dirty="0" smtClean="0"/>
              <a:t>Copyright Guidelines</a:t>
            </a:r>
            <a:endParaRPr lang="en-IN" sz="2400" b="1" dirty="0"/>
          </a:p>
        </p:txBody>
      </p:sp>
      <p:sp>
        <p:nvSpPr>
          <p:cNvPr id="44"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5"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6"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72065"/>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TextBox 7"/>
          <p:cNvSpPr txBox="1"/>
          <p:nvPr userDrawn="1"/>
        </p:nvSpPr>
        <p:spPr>
          <a:xfrm>
            <a:off x="336947" y="1077155"/>
            <a:ext cx="11208875" cy="4753461"/>
          </a:xfrm>
          <a:prstGeom prst="rect">
            <a:avLst/>
          </a:prstGeom>
          <a:noFill/>
        </p:spPr>
        <p:txBody>
          <a:bodyPr wrap="square" lIns="121944" tIns="60972" rIns="121944" bIns="60972" rtlCol="0" anchor="ctr" anchorCtr="0">
            <a:noAutofit/>
          </a:bodyPr>
          <a:lstStyle/>
          <a:p>
            <a:pPr marL="342900" indent="-342900" algn="just">
              <a:spcAft>
                <a:spcPts val="1000"/>
              </a:spcAft>
              <a:buFont typeface="Wingdings" panose="05000000000000000000" pitchFamily="2" charset="2"/>
              <a:buChar char="q"/>
            </a:pPr>
            <a:r>
              <a:rPr lang="en-IN" sz="1600" dirty="0" smtClean="0"/>
              <a:t>This</a:t>
            </a:r>
            <a:r>
              <a:rPr lang="en-IN" sz="1600" baseline="0" dirty="0" smtClean="0"/>
              <a:t> document contains information that is confidential to Pennant Technologies Private Limited. The information outlined in this document is considered as confidential and proprietary (Confidential Information) to Pennant. </a:t>
            </a:r>
            <a:endParaRPr lang="en-IN" sz="1600" baseline="0" dirty="0" smtClean="0"/>
          </a:p>
          <a:p>
            <a:pPr marL="342900" indent="-342900" algn="just">
              <a:spcAft>
                <a:spcPts val="1000"/>
              </a:spcAft>
              <a:buFont typeface="Wingdings" panose="05000000000000000000" pitchFamily="2" charset="2"/>
              <a:buChar char="q"/>
            </a:pPr>
            <a:r>
              <a:rPr lang="en-IN" sz="1600" dirty="0" smtClean="0"/>
              <a:t>Confidential</a:t>
            </a:r>
            <a:r>
              <a:rPr lang="en-IN" sz="1600" baseline="0" dirty="0" smtClean="0"/>
              <a:t> information includes, but not limited to, the following:</a:t>
            </a:r>
            <a:endParaRPr lang="en-IN" sz="1600" baseline="0" dirty="0" smtClean="0"/>
          </a:p>
          <a:p>
            <a:pPr marL="800100" lvl="1" indent="-342900" algn="just">
              <a:spcAft>
                <a:spcPts val="1000"/>
              </a:spcAft>
              <a:buFont typeface="Arial" panose="020B0604020202020204" pitchFamily="34" charset="0"/>
              <a:buChar char="•"/>
            </a:pPr>
            <a:r>
              <a:rPr lang="en-IN" sz="1600" baseline="0" dirty="0" smtClean="0"/>
              <a:t>Corporate and Infrastructure information about Pennant</a:t>
            </a:r>
            <a:endParaRPr lang="en-IN" sz="1600" baseline="0" dirty="0" smtClean="0"/>
          </a:p>
          <a:p>
            <a:pPr marL="800100" lvl="1" indent="-342900" algn="just">
              <a:spcAft>
                <a:spcPts val="1000"/>
              </a:spcAft>
              <a:buFont typeface="Arial" panose="020B0604020202020204" pitchFamily="34" charset="0"/>
              <a:buChar char="•"/>
            </a:pPr>
            <a:r>
              <a:rPr lang="en-IN" sz="1600" baseline="0" dirty="0" smtClean="0"/>
              <a:t>Pennant Project and delivery management insights including its proprietary process framework</a:t>
            </a:r>
            <a:endParaRPr lang="en-IN" sz="1600" baseline="0" dirty="0" smtClean="0"/>
          </a:p>
          <a:p>
            <a:pPr marL="800100" lvl="1" indent="-342900" algn="just">
              <a:spcAft>
                <a:spcPts val="1000"/>
              </a:spcAft>
              <a:buFont typeface="Arial" panose="020B0604020202020204" pitchFamily="34" charset="0"/>
              <a:buChar char="•"/>
            </a:pPr>
            <a:r>
              <a:rPr lang="en-IN" sz="1600" baseline="0" dirty="0" smtClean="0"/>
              <a:t>Pennant product and process related information </a:t>
            </a:r>
            <a:endParaRPr lang="en-IN" sz="1600" baseline="0" dirty="0" smtClean="0"/>
          </a:p>
          <a:p>
            <a:pPr marL="800100" lvl="1" indent="-342900" algn="just">
              <a:spcAft>
                <a:spcPts val="1000"/>
              </a:spcAft>
              <a:buFont typeface="Arial" panose="020B0604020202020204" pitchFamily="34" charset="0"/>
              <a:buChar char="•"/>
            </a:pPr>
            <a:r>
              <a:rPr lang="en-IN" sz="1600" baseline="0" dirty="0" smtClean="0"/>
              <a:t>Project experiences/ use cases provided included as Illustrative case studies</a:t>
            </a:r>
            <a:endParaRPr lang="en-IN" sz="1600" baseline="0" dirty="0" smtClean="0"/>
          </a:p>
          <a:p>
            <a:pPr marL="342900" indent="-342900" algn="just">
              <a:spcAft>
                <a:spcPts val="1000"/>
              </a:spcAft>
              <a:buFont typeface="Wingdings" panose="05000000000000000000" pitchFamily="2" charset="2"/>
              <a:buChar char="q"/>
            </a:pPr>
            <a:r>
              <a:rPr lang="en-IN" sz="1600" baseline="0" dirty="0" smtClean="0"/>
              <a:t>Confidential Information in this document shall not be disclosed, duplicated, or used – in whole or in part for any purpose other than reading without specific written permission of an authorized representative of Pennant</a:t>
            </a:r>
            <a:endParaRPr lang="en-IN" sz="1600" baseline="0" dirty="0" smtClean="0"/>
          </a:p>
          <a:p>
            <a:pPr marL="342900" indent="-342900" algn="just">
              <a:spcAft>
                <a:spcPts val="1000"/>
              </a:spcAft>
              <a:buFont typeface="Wingdings" panose="05000000000000000000" pitchFamily="2" charset="2"/>
              <a:buChar char="q"/>
            </a:pPr>
            <a:r>
              <a:rPr lang="en-US" sz="1600" kern="1200" dirty="0" smtClean="0">
                <a:solidFill>
                  <a:schemeClr val="tx1"/>
                </a:solidFill>
                <a:effectLst/>
                <a:latin typeface="+mn-lt"/>
                <a:ea typeface="+mn-ea"/>
                <a:cs typeface="+mn-cs"/>
              </a:rPr>
              <a:t>This document may contain examples of data and reports used in normal banking operations. To illustrate them as completely as possible, the examples include the names of individuals, companies and banks. Apart from some genuine bank names, these names are fictitious any similarity to the names and addresses of any individuals or companies is coincidental.</a:t>
            </a:r>
            <a:endParaRPr lang="en-US" sz="1600" kern="1200" dirty="0" smtClean="0">
              <a:solidFill>
                <a:schemeClr val="tx1"/>
              </a:solidFill>
              <a:effectLst/>
              <a:latin typeface="+mn-lt"/>
              <a:ea typeface="+mn-ea"/>
              <a:cs typeface="+mn-cs"/>
            </a:endParaRPr>
          </a:p>
          <a:p>
            <a:pPr marL="342900" marR="0" indent="-342900" algn="just" defTabSz="914400" rtl="0" eaLnBrk="1" fontAlgn="auto" latinLnBrk="0" hangingPunct="1">
              <a:lnSpc>
                <a:spcPct val="100000"/>
              </a:lnSpc>
              <a:spcBef>
                <a:spcPts val="0"/>
              </a:spcBef>
              <a:spcAft>
                <a:spcPts val="1000"/>
              </a:spcAft>
              <a:buClrTx/>
              <a:buSzTx/>
              <a:buFont typeface="Wingdings" panose="05000000000000000000" pitchFamily="2" charset="2"/>
              <a:buChar char="q"/>
              <a:defRPr/>
            </a:pPr>
            <a:r>
              <a:rPr lang="en-US" sz="1600" kern="1200" dirty="0" smtClean="0">
                <a:solidFill>
                  <a:schemeClr val="tx1"/>
                </a:solidFill>
                <a:effectLst/>
                <a:latin typeface="+mn-lt"/>
                <a:ea typeface="+mn-ea"/>
                <a:cs typeface="+mn-cs"/>
              </a:rPr>
              <a:t>All other products or services mentioned in this document may be covered by the trademarks, service marks, or product names of their respective owners.</a:t>
            </a:r>
            <a:endParaRPr lang="en-IN" sz="1600" kern="1200" dirty="0" smtClean="0">
              <a:solidFill>
                <a:schemeClr val="tx1"/>
              </a:solidFill>
              <a:effectLst/>
              <a:latin typeface="+mn-lt"/>
              <a:ea typeface="+mn-ea"/>
              <a:cs typeface="+mn-cs"/>
            </a:endParaRPr>
          </a:p>
        </p:txBody>
      </p:sp>
      <p:grpSp>
        <p:nvGrpSpPr>
          <p:cNvPr id="9" name="Group 8"/>
          <p:cNvGrpSpPr/>
          <p:nvPr userDrawn="1"/>
        </p:nvGrpSpPr>
        <p:grpSpPr>
          <a:xfrm rot="5400000" flipH="1" flipV="1">
            <a:off x="10431390" y="-2160672"/>
            <a:ext cx="3770122" cy="4754679"/>
            <a:chOff x="4468428" y="2375253"/>
            <a:chExt cx="3769249" cy="4752822"/>
          </a:xfrm>
          <a:solidFill>
            <a:schemeClr val="bg2"/>
          </a:solidFill>
        </p:grpSpPr>
        <p:grpSp>
          <p:nvGrpSpPr>
            <p:cNvPr id="10" name="Group 9"/>
            <p:cNvGrpSpPr/>
            <p:nvPr/>
          </p:nvGrpSpPr>
          <p:grpSpPr>
            <a:xfrm rot="16182689">
              <a:off x="3958430" y="2907620"/>
              <a:ext cx="4752822" cy="3688088"/>
              <a:chOff x="2438400" y="1005871"/>
              <a:chExt cx="6414912" cy="4977833"/>
            </a:xfrm>
            <a:grpFill/>
          </p:grpSpPr>
          <p:cxnSp>
            <p:nvCxnSpPr>
              <p:cNvPr id="20" name="Straight Connector 19"/>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9" name="Oval 18"/>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7" name="Rounded Rectangle 36"/>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38" name="Isosceles Triangle 37"/>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3" name="Rectangle 2"/>
          <p:cNvSpPr/>
          <p:nvPr userDrawn="1"/>
        </p:nvSpPr>
        <p:spPr>
          <a:xfrm>
            <a:off x="336947" y="333450"/>
            <a:ext cx="3405741" cy="461665"/>
          </a:xfrm>
          <a:prstGeom prst="rect">
            <a:avLst/>
          </a:prstGeom>
        </p:spPr>
        <p:txBody>
          <a:bodyPr wrap="none">
            <a:spAutoFit/>
          </a:bodyPr>
          <a:lstStyle/>
          <a:p>
            <a:r>
              <a:rPr lang="en-US" sz="2400" b="1" dirty="0" smtClean="0"/>
              <a:t>Confidential Information </a:t>
            </a:r>
            <a:endParaRPr lang="en-IN" sz="2400" b="1" dirty="0"/>
          </a:p>
        </p:txBody>
      </p:sp>
      <p:sp>
        <p:nvSpPr>
          <p:cNvPr id="43"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4"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5"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72065"/>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947" y="274703"/>
            <a:ext cx="11160000" cy="624144"/>
          </a:xfrm>
        </p:spPr>
        <p:txBody>
          <a:bodyPr>
            <a:normAutofit/>
          </a:bodyPr>
          <a:lstStyle>
            <a:lvl1pPr algn="l">
              <a:defRPr sz="2400" b="1"/>
            </a:lvl1pPr>
          </a:lstStyle>
          <a:p>
            <a:r>
              <a:rPr lang="en-US" dirty="0" smtClean="0"/>
              <a:t>Course Topics</a:t>
            </a:r>
            <a:endParaRPr lang="en-IN" dirty="0"/>
          </a:p>
        </p:txBody>
      </p:sp>
      <p:sp>
        <p:nvSpPr>
          <p:cNvPr id="7" name="Text Placeholder 6"/>
          <p:cNvSpPr>
            <a:spLocks noGrp="1"/>
          </p:cNvSpPr>
          <p:nvPr>
            <p:ph type="body" sz="quarter" idx="13"/>
          </p:nvPr>
        </p:nvSpPr>
        <p:spPr>
          <a:xfrm>
            <a:off x="351767" y="1262049"/>
            <a:ext cx="11160000" cy="4951808"/>
          </a:xfrm>
        </p:spPr>
        <p:txBody>
          <a:bodyPr>
            <a:normAutofit/>
          </a:bodyPr>
          <a:lstStyle>
            <a:lvl1pPr>
              <a:defRPr sz="1800"/>
            </a:lvl1pPr>
            <a:lvl2pPr>
              <a:defRPr sz="1600"/>
            </a:lvl2pPr>
            <a:lvl3pPr>
              <a:defRPr sz="1600"/>
            </a:lvl3pPr>
            <a:lvl4pPr>
              <a:defRPr sz="1600"/>
            </a:lvl4pPr>
            <a:lvl5pPr>
              <a:defRPr sz="16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8" name="Rounded Rectangle 7"/>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9" name="Isosceles Triangle 8"/>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grpSp>
        <p:nvGrpSpPr>
          <p:cNvPr id="11" name="Group 10"/>
          <p:cNvGrpSpPr/>
          <p:nvPr userDrawn="1"/>
        </p:nvGrpSpPr>
        <p:grpSpPr>
          <a:xfrm rot="5400000" flipH="1" flipV="1">
            <a:off x="10431390" y="-2160672"/>
            <a:ext cx="3770122" cy="4754679"/>
            <a:chOff x="4468428" y="2375253"/>
            <a:chExt cx="3769249" cy="4752822"/>
          </a:xfrm>
          <a:solidFill>
            <a:schemeClr val="bg2"/>
          </a:solidFill>
        </p:grpSpPr>
        <p:grpSp>
          <p:nvGrpSpPr>
            <p:cNvPr id="12" name="Group 11"/>
            <p:cNvGrpSpPr/>
            <p:nvPr/>
          </p:nvGrpSpPr>
          <p:grpSpPr>
            <a:xfrm rot="16182689">
              <a:off x="3958430" y="2907620"/>
              <a:ext cx="4752822" cy="3688088"/>
              <a:chOff x="2438400" y="1005871"/>
              <a:chExt cx="6414912" cy="4977833"/>
            </a:xfrm>
            <a:grpFill/>
          </p:grpSpPr>
          <p:cxnSp>
            <p:nvCxnSpPr>
              <p:cNvPr id="22" name="Straight Connector 21"/>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3" name="Oval 12"/>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9" name="Oval 18"/>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20" name="Oval 19"/>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21" name="Oval 20"/>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44"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sp>
        <p:nvSpPr>
          <p:cNvPr id="45"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pic>
        <p:nvPicPr>
          <p:cNvPr id="46"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72065"/>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59" y="273112"/>
            <a:ext cx="4012129" cy="116232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7974" y="273116"/>
            <a:ext cx="6817442" cy="58544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609759" y="1435434"/>
            <a:ext cx="4012129" cy="4692149"/>
          </a:xfrm>
        </p:spPr>
        <p:txBody>
          <a:bodyPr/>
          <a:lstStyle>
            <a:lvl1pPr marL="0" indent="0">
              <a:buNone/>
              <a:defRPr sz="1500"/>
            </a:lvl1pPr>
            <a:lvl2pPr marL="457200" indent="0">
              <a:buNone/>
              <a:defRPr sz="1200"/>
            </a:lvl2pPr>
            <a:lvl3pPr marL="914400" indent="0">
              <a:buNone/>
              <a:defRPr sz="1100"/>
            </a:lvl3pPr>
            <a:lvl4pPr marL="1371600" indent="0">
              <a:buNone/>
              <a:defRPr sz="900"/>
            </a:lvl4pPr>
            <a:lvl5pPr marL="1829435" indent="0">
              <a:buNone/>
              <a:defRPr sz="900"/>
            </a:lvl5pPr>
            <a:lvl6pPr marL="2286635" indent="0">
              <a:buNone/>
              <a:defRPr sz="900"/>
            </a:lvl6pPr>
            <a:lvl7pPr marL="2743835" indent="0">
              <a:buNone/>
              <a:defRPr sz="900"/>
            </a:lvl7pPr>
            <a:lvl8pPr marL="3201035" indent="0">
              <a:buNone/>
              <a:defRPr sz="900"/>
            </a:lvl8pPr>
            <a:lvl9pPr marL="3658235" indent="0">
              <a:buNone/>
              <a:defRPr sz="900"/>
            </a:lvl9pPr>
          </a:lstStyle>
          <a:p>
            <a:pPr lvl="0"/>
            <a:r>
              <a:rPr lang="en-US" smtClean="0"/>
              <a:t>Click to edit Master text styles</a:t>
            </a:r>
            <a:endParaRPr lang="en-US" smtClean="0"/>
          </a:p>
        </p:txBody>
      </p:sp>
      <p:grpSp>
        <p:nvGrpSpPr>
          <p:cNvPr id="8" name="Group 7"/>
          <p:cNvGrpSpPr/>
          <p:nvPr userDrawn="1"/>
        </p:nvGrpSpPr>
        <p:grpSpPr>
          <a:xfrm rot="5400000" flipH="1" flipV="1">
            <a:off x="10431390" y="-2160672"/>
            <a:ext cx="3770122" cy="4754679"/>
            <a:chOff x="4468428" y="2375253"/>
            <a:chExt cx="3769249" cy="4752822"/>
          </a:xfrm>
          <a:solidFill>
            <a:schemeClr val="bg2"/>
          </a:solidFill>
        </p:grpSpPr>
        <p:grpSp>
          <p:nvGrpSpPr>
            <p:cNvPr id="9" name="Group 8"/>
            <p:cNvGrpSpPr/>
            <p:nvPr/>
          </p:nvGrpSpPr>
          <p:grpSpPr>
            <a:xfrm rot="16182689">
              <a:off x="3958430" y="2907620"/>
              <a:ext cx="4752822" cy="3688088"/>
              <a:chOff x="2438400" y="1005871"/>
              <a:chExt cx="6414912" cy="4977833"/>
            </a:xfrm>
            <a:grpFill/>
          </p:grpSpPr>
          <p:cxnSp>
            <p:nvCxnSpPr>
              <p:cNvPr id="19" name="Straight Connector 18"/>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1" name="Oval 10"/>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6" name="Rounded Rectangle 35"/>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38" name="Isosceles Triangle 37"/>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44"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sp>
        <p:nvSpPr>
          <p:cNvPr id="43" name="Footer Placeholder 3"/>
          <p:cNvSpPr txBox="1"/>
          <p:nvPr userDrawn="1"/>
        </p:nvSpPr>
        <p:spPr>
          <a:xfrm>
            <a:off x="0" y="6427488"/>
            <a:ext cx="12195175" cy="432100"/>
          </a:xfrm>
          <a:prstGeom prst="rect">
            <a:avLst/>
          </a:prstGeom>
          <a:solidFill>
            <a:srgbClr val="FF6200"/>
          </a:solidFill>
        </p:spPr>
        <p:txBody>
          <a:bodyPr vert="horz" lIns="91458" tIns="45729" rIns="91458" bIns="45729" rtlCol="0" anchor="ctr"/>
          <a:lstStyle>
            <a:defPPr>
              <a:defRPr lang="en-US"/>
            </a:defPPr>
            <a:lvl1pPr marL="0" algn="l" defTabSz="914400" rtl="0" eaLnBrk="1" latinLnBrk="0" hangingPunct="1">
              <a:defRPr sz="1200" b="1" kern="1200">
                <a:solidFill>
                  <a:schemeClr val="tx1">
                    <a:lumMod val="85000"/>
                    <a:lumOff val="1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r>
              <a:rPr lang="en-IN" smtClean="0">
                <a:solidFill>
                  <a:schemeClr val="bg1"/>
                </a:solidFill>
              </a:rPr>
              <a:t>Copyright© 2015 – 16	  Pennant Technologies Private Limited                                 Confidential                                                   </a:t>
            </a:r>
            <a:endParaRPr lang="en-IN" dirty="0">
              <a:solidFill>
                <a:schemeClr val="bg1"/>
              </a:solidFill>
            </a:endParaRPr>
          </a:p>
        </p:txBody>
      </p:sp>
      <p:pic>
        <p:nvPicPr>
          <p:cNvPr id="46"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45374"/>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0340" y="4801712"/>
            <a:ext cx="7317105" cy="566870"/>
          </a:xfrm>
        </p:spPr>
        <p:txBody>
          <a:bodyPr anchor="b">
            <a:noAutofit/>
          </a:bodyPr>
          <a:lstStyle>
            <a:lvl1pPr algn="l">
              <a:defRPr sz="3200" b="1" baseline="0"/>
            </a:lvl1pPr>
          </a:lstStyle>
          <a:p>
            <a:r>
              <a:rPr lang="en-US" dirty="0" smtClean="0"/>
              <a:t>Module Name</a:t>
            </a:r>
            <a:endParaRPr lang="en-IN" dirty="0"/>
          </a:p>
        </p:txBody>
      </p:sp>
      <p:sp>
        <p:nvSpPr>
          <p:cNvPr id="3" name="Picture Placeholder 2"/>
          <p:cNvSpPr>
            <a:spLocks noGrp="1"/>
          </p:cNvSpPr>
          <p:nvPr>
            <p:ph type="pic" idx="1"/>
          </p:nvPr>
        </p:nvSpPr>
        <p:spPr>
          <a:xfrm>
            <a:off x="2390340" y="612916"/>
            <a:ext cx="7317105" cy="41157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9435" indent="0">
              <a:buNone/>
              <a:defRPr sz="2000"/>
            </a:lvl5pPr>
            <a:lvl6pPr marL="2286635" indent="0">
              <a:buNone/>
              <a:defRPr sz="2000"/>
            </a:lvl6pPr>
            <a:lvl7pPr marL="2743835" indent="0">
              <a:buNone/>
              <a:defRPr sz="2000"/>
            </a:lvl7pPr>
            <a:lvl8pPr marL="3201035" indent="0">
              <a:buNone/>
              <a:defRPr sz="2000"/>
            </a:lvl8pPr>
            <a:lvl9pPr marL="3658235" indent="0">
              <a:buNone/>
              <a:defRPr sz="2000"/>
            </a:lvl9pPr>
          </a:lstStyle>
          <a:p>
            <a:endParaRPr lang="en-IN"/>
          </a:p>
        </p:txBody>
      </p:sp>
      <p:sp>
        <p:nvSpPr>
          <p:cNvPr id="4" name="Text Placeholder 3"/>
          <p:cNvSpPr>
            <a:spLocks noGrp="1"/>
          </p:cNvSpPr>
          <p:nvPr>
            <p:ph type="body" sz="half" idx="2"/>
          </p:nvPr>
        </p:nvSpPr>
        <p:spPr>
          <a:xfrm>
            <a:off x="2390340" y="5433057"/>
            <a:ext cx="7317105" cy="805049"/>
          </a:xfrm>
        </p:spPr>
        <p:txBody>
          <a:bodyPr/>
          <a:lstStyle>
            <a:lvl1pPr marL="0" indent="0">
              <a:buNone/>
              <a:defRPr sz="1500"/>
            </a:lvl1pPr>
            <a:lvl2pPr marL="457200" indent="0">
              <a:buNone/>
              <a:defRPr sz="1200"/>
            </a:lvl2pPr>
            <a:lvl3pPr marL="914400" indent="0">
              <a:buNone/>
              <a:defRPr sz="1100"/>
            </a:lvl3pPr>
            <a:lvl4pPr marL="1371600" indent="0">
              <a:buNone/>
              <a:defRPr sz="900"/>
            </a:lvl4pPr>
            <a:lvl5pPr marL="1829435" indent="0">
              <a:buNone/>
              <a:defRPr sz="900"/>
            </a:lvl5pPr>
            <a:lvl6pPr marL="2286635" indent="0">
              <a:buNone/>
              <a:defRPr sz="900"/>
            </a:lvl6pPr>
            <a:lvl7pPr marL="2743835" indent="0">
              <a:buNone/>
              <a:defRPr sz="900"/>
            </a:lvl7pPr>
            <a:lvl8pPr marL="3201035" indent="0">
              <a:buNone/>
              <a:defRPr sz="900"/>
            </a:lvl8pPr>
            <a:lvl9pPr marL="3658235" indent="0">
              <a:buNone/>
              <a:defRPr sz="900"/>
            </a:lvl9pPr>
          </a:lstStyle>
          <a:p>
            <a:pPr lvl="0"/>
            <a:r>
              <a:rPr lang="en-US" smtClean="0"/>
              <a:t>Click to edit Master text styles</a:t>
            </a:r>
            <a:endParaRPr lang="en-US" smtClean="0"/>
          </a:p>
        </p:txBody>
      </p:sp>
      <p:grpSp>
        <p:nvGrpSpPr>
          <p:cNvPr id="8" name="Group 7"/>
          <p:cNvGrpSpPr/>
          <p:nvPr userDrawn="1"/>
        </p:nvGrpSpPr>
        <p:grpSpPr>
          <a:xfrm rot="5400000" flipH="1" flipV="1">
            <a:off x="10431390" y="-2160672"/>
            <a:ext cx="3770122" cy="4754679"/>
            <a:chOff x="4468428" y="2375253"/>
            <a:chExt cx="3769249" cy="4752822"/>
          </a:xfrm>
          <a:solidFill>
            <a:schemeClr val="bg2"/>
          </a:solidFill>
        </p:grpSpPr>
        <p:grpSp>
          <p:nvGrpSpPr>
            <p:cNvPr id="9" name="Group 8"/>
            <p:cNvGrpSpPr/>
            <p:nvPr/>
          </p:nvGrpSpPr>
          <p:grpSpPr>
            <a:xfrm rot="16182689">
              <a:off x="3958430" y="2907620"/>
              <a:ext cx="4752822" cy="3688088"/>
              <a:chOff x="2438400" y="1005871"/>
              <a:chExt cx="6414912" cy="4977833"/>
            </a:xfrm>
            <a:grpFill/>
          </p:grpSpPr>
          <p:cxnSp>
            <p:nvCxnSpPr>
              <p:cNvPr id="19" name="Straight Connector 18"/>
              <p:cNvCxnSpPr/>
              <p:nvPr/>
            </p:nvCxnSpPr>
            <p:spPr>
              <a:xfrm flipV="1">
                <a:off x="2614864" y="3850104"/>
                <a:ext cx="1411705" cy="21336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26569" y="3866146"/>
                <a:ext cx="1267327" cy="882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614864" y="4780546"/>
                <a:ext cx="2662990" cy="119946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70485" y="3850104"/>
                <a:ext cx="2823411" cy="91440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438400" y="2823411"/>
                <a:ext cx="3834062" cy="1026694"/>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4660231" y="2180695"/>
                <a:ext cx="1666449" cy="64916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026568" y="2130450"/>
                <a:ext cx="633663" cy="1732003"/>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58654" y="3900350"/>
                <a:ext cx="3547859" cy="102917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93895" y="4752157"/>
                <a:ext cx="2423966" cy="20694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720416" y="2374232"/>
                <a:ext cx="1107852" cy="2518579"/>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277855" y="2374233"/>
                <a:ext cx="3547859" cy="24063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248401" y="2823412"/>
                <a:ext cx="1435769" cy="2119645"/>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302617" y="2374233"/>
                <a:ext cx="2550695" cy="44918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660231" y="1005871"/>
                <a:ext cx="1238496" cy="11245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9383" y="1005871"/>
                <a:ext cx="399120" cy="185861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50253" y="2914731"/>
                <a:ext cx="995592" cy="1898902"/>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644190" y="2164653"/>
                <a:ext cx="621140" cy="2671436"/>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rot="16182689">
              <a:off x="4468428" y="4497316"/>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1" name="Oval 10"/>
            <p:cNvSpPr/>
            <p:nvPr/>
          </p:nvSpPr>
          <p:spPr>
            <a:xfrm rot="16182689">
              <a:off x="5811606" y="421838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2" name="Oval 11"/>
            <p:cNvSpPr/>
            <p:nvPr/>
          </p:nvSpPr>
          <p:spPr>
            <a:xfrm rot="16182689">
              <a:off x="5455490" y="2399722"/>
              <a:ext cx="149393" cy="149393"/>
            </a:xfrm>
            <a:prstGeom prst="ellipse">
              <a:avLst/>
            </a:prstGeom>
            <a:solidFill>
              <a:srgbClr val="FF62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3" name="Oval 12"/>
            <p:cNvSpPr/>
            <p:nvPr/>
          </p:nvSpPr>
          <p:spPr>
            <a:xfrm rot="16182689">
              <a:off x="7301945" y="31963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4" name="Oval 13"/>
            <p:cNvSpPr/>
            <p:nvPr/>
          </p:nvSpPr>
          <p:spPr>
            <a:xfrm rot="16182689">
              <a:off x="7206292" y="4917973"/>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5" name="Oval 14"/>
            <p:cNvSpPr/>
            <p:nvPr/>
          </p:nvSpPr>
          <p:spPr>
            <a:xfrm rot="16182689">
              <a:off x="6557831" y="583215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6" name="Oval 15"/>
            <p:cNvSpPr/>
            <p:nvPr/>
          </p:nvSpPr>
          <p:spPr>
            <a:xfrm rot="16182689">
              <a:off x="8088284" y="6869512"/>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7" name="Oval 16"/>
            <p:cNvSpPr/>
            <p:nvPr/>
          </p:nvSpPr>
          <p:spPr>
            <a:xfrm rot="16182689">
              <a:off x="6539013" y="6970201"/>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sp>
          <p:nvSpPr>
            <p:cNvPr id="18" name="Oval 17"/>
            <p:cNvSpPr/>
            <p:nvPr/>
          </p:nvSpPr>
          <p:spPr>
            <a:xfrm rot="16182689">
              <a:off x="5308289" y="5420224"/>
              <a:ext cx="149393" cy="149393"/>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d-ID">
                <a:solidFill>
                  <a:prstClr val="white"/>
                </a:solidFill>
                <a:latin typeface="Calibri" panose="020F0502020204030204"/>
              </a:endParaRPr>
            </a:p>
          </p:txBody>
        </p:sp>
      </p:grpSp>
      <p:sp>
        <p:nvSpPr>
          <p:cNvPr id="36" name="Rounded Rectangle 35"/>
          <p:cNvSpPr/>
          <p:nvPr userDrawn="1"/>
        </p:nvSpPr>
        <p:spPr bwMode="auto">
          <a:xfrm rot="5400000">
            <a:off x="-954625" y="3283724"/>
            <a:ext cx="1909249" cy="292146"/>
          </a:xfrm>
          <a:prstGeom prst="roundRect">
            <a:avLst>
              <a:gd name="adj" fmla="val 50000"/>
            </a:avLst>
          </a:prstGeom>
          <a:solidFill>
            <a:srgbClr val="FF6200"/>
          </a:solidFill>
          <a:ln w="12700" cap="flat" cmpd="sng" algn="ctr">
            <a:noFill/>
            <a:prstDash val="solid"/>
            <a:miter lim="400000"/>
            <a:headEnd type="none" w="med" len="med"/>
            <a:tailEnd type="none" w="med" len="med"/>
          </a:ln>
          <a:effectLst/>
        </p:spPr>
        <p:txBody>
          <a:bodyPr vert="horz" wrap="square" lIns="19054" tIns="19054" rIns="19054" bIns="19054" numCol="1" rtlCol="0" anchor="ctr" anchorCtr="0" compatLnSpc="1">
            <a:spAutoFit/>
          </a:bodyPr>
          <a:lstStyle/>
          <a:p>
            <a:pPr defTabSz="412750" fontAlgn="base" hangingPunct="0">
              <a:spcBef>
                <a:spcPct val="0"/>
              </a:spcBef>
              <a:spcAft>
                <a:spcPct val="0"/>
              </a:spcAft>
              <a:defRPr/>
            </a:pPr>
            <a:endParaRPr lang="en-US" sz="1100">
              <a:solidFill>
                <a:srgbClr val="74808C"/>
              </a:solidFill>
              <a:latin typeface="Century Gothic" panose="020B0502020202020204" pitchFamily="34" charset="0"/>
              <a:ea typeface="Poppins" charset="0"/>
              <a:cs typeface="Poppins" charset="0"/>
              <a:sym typeface="Poppins" charset="0"/>
            </a:endParaRPr>
          </a:p>
        </p:txBody>
      </p:sp>
      <p:sp>
        <p:nvSpPr>
          <p:cNvPr id="38" name="Isosceles Triangle 37"/>
          <p:cNvSpPr/>
          <p:nvPr userDrawn="1"/>
        </p:nvSpPr>
        <p:spPr>
          <a:xfrm rot="17100000" flipV="1">
            <a:off x="361764" y="-289884"/>
            <a:ext cx="216074" cy="2160844"/>
          </a:xfrm>
          <a:prstGeom prst="triangle">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endParaRPr lang="en-IN"/>
          </a:p>
        </p:txBody>
      </p:sp>
      <p:sp>
        <p:nvSpPr>
          <p:cNvPr id="42" name="Slide Number Placeholder 4"/>
          <p:cNvSpPr txBox="1"/>
          <p:nvPr userDrawn="1"/>
        </p:nvSpPr>
        <p:spPr>
          <a:xfrm>
            <a:off x="9491517" y="6357824"/>
            <a:ext cx="422494" cy="501764"/>
          </a:xfrm>
          <a:prstGeom prst="rect">
            <a:avLst/>
          </a:prstGeom>
        </p:spPr>
        <p:txBody>
          <a:bodyPr vert="horz" lIns="91458" tIns="45729" rIns="91458" bIns="45729"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a:lstStyle>
          <a:p>
            <a:fld id="{6FF5ABE1-6481-4FF5-BC7E-5D53B793ED94}" type="slidenum">
              <a:rPr lang="en-IN" smtClean="0">
                <a:solidFill>
                  <a:schemeClr val="bg1"/>
                </a:solidFill>
              </a:rPr>
            </a:fld>
            <a:endParaRPr lang="en-IN" dirty="0">
              <a:solidFill>
                <a:schemeClr val="bg1"/>
              </a:solidFill>
            </a:endParaRPr>
          </a:p>
        </p:txBody>
      </p:sp>
      <p:sp>
        <p:nvSpPr>
          <p:cNvPr id="41" name="Footer Placeholder 3"/>
          <p:cNvSpPr>
            <a:spLocks noGrp="1"/>
          </p:cNvSpPr>
          <p:nvPr>
            <p:ph type="ftr" sz="quarter" idx="11"/>
          </p:nvPr>
        </p:nvSpPr>
        <p:spPr>
          <a:xfrm>
            <a:off x="0" y="6427488"/>
            <a:ext cx="12195175" cy="432100"/>
          </a:xfrm>
          <a:solidFill>
            <a:srgbClr val="FF6200"/>
          </a:solidFill>
        </p:spPr>
        <p:txBody>
          <a:bodyPr/>
          <a:lstStyle>
            <a:lvl1pPr algn="l">
              <a:defRPr b="1">
                <a:solidFill>
                  <a:schemeClr val="tx1">
                    <a:lumMod val="85000"/>
                    <a:lumOff val="15000"/>
                  </a:schemeClr>
                </a:solidFill>
              </a:defRPr>
            </a:lvl1pPr>
          </a:lstStyle>
          <a:p>
            <a:r>
              <a:rPr lang="en-IN" dirty="0" smtClean="0">
                <a:solidFill>
                  <a:schemeClr val="bg1"/>
                </a:solidFill>
              </a:rPr>
              <a:t>Copyright© 2015 – 16	  Pennant Technologies Private Limited                                 Confidential                                                   </a:t>
            </a:r>
            <a:endParaRPr lang="en-IN" dirty="0">
              <a:solidFill>
                <a:schemeClr val="bg1"/>
              </a:solidFill>
            </a:endParaRPr>
          </a:p>
        </p:txBody>
      </p:sp>
      <p:pic>
        <p:nvPicPr>
          <p:cNvPr id="37" name="Picture 3" descr="D:\Pennant\Pennant Marketing\Client Logos\Design Work\Pennant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46059" y="6345374"/>
            <a:ext cx="1758307" cy="5142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4702"/>
            <a:ext cx="10975658" cy="1143265"/>
          </a:xfrm>
          <a:prstGeom prst="rect">
            <a:avLst/>
          </a:prstGeom>
        </p:spPr>
        <p:txBody>
          <a:bodyPr vert="horz" lIns="91458" tIns="45729" rIns="91458" bIns="45729"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759" y="1600572"/>
            <a:ext cx="10975658" cy="4527011"/>
          </a:xfrm>
          <a:prstGeom prst="rect">
            <a:avLst/>
          </a:prstGeom>
        </p:spPr>
        <p:txBody>
          <a:bodyPr vert="horz" lIns="91458" tIns="45729" rIns="91458" bIns="45729"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2"/>
          </p:nvPr>
        </p:nvSpPr>
        <p:spPr>
          <a:xfrm>
            <a:off x="609759" y="6357824"/>
            <a:ext cx="2845541" cy="365210"/>
          </a:xfrm>
          <a:prstGeom prst="rect">
            <a:avLst/>
          </a:prstGeom>
        </p:spPr>
        <p:txBody>
          <a:bodyPr vert="horz" lIns="91458" tIns="45729" rIns="91458" bIns="45729" rtlCol="0" anchor="ctr"/>
          <a:lstStyle>
            <a:lvl1pPr algn="l">
              <a:defRPr sz="1200">
                <a:solidFill>
                  <a:schemeClr val="tx1">
                    <a:tint val="75000"/>
                  </a:schemeClr>
                </a:solidFill>
              </a:defRPr>
            </a:lvl1pPr>
          </a:lstStyle>
          <a:p>
            <a:fld id="{963F206F-82F3-4429-A9D9-1611B9A7D297}" type="datetimeFigureOut">
              <a:rPr lang="en-IN" smtClean="0"/>
            </a:fld>
            <a:endParaRPr lang="en-IN"/>
          </a:p>
        </p:txBody>
      </p:sp>
      <p:sp>
        <p:nvSpPr>
          <p:cNvPr id="5" name="Footer Placeholder 4"/>
          <p:cNvSpPr>
            <a:spLocks noGrp="1"/>
          </p:cNvSpPr>
          <p:nvPr>
            <p:ph type="ftr" sz="quarter" idx="3"/>
          </p:nvPr>
        </p:nvSpPr>
        <p:spPr>
          <a:xfrm>
            <a:off x="4166685" y="6357824"/>
            <a:ext cx="3861805" cy="365210"/>
          </a:xfrm>
          <a:prstGeom prst="rect">
            <a:avLst/>
          </a:prstGeom>
        </p:spPr>
        <p:txBody>
          <a:bodyPr vert="horz" lIns="91458" tIns="45729" rIns="91458" bIns="45729"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9875" y="6357824"/>
            <a:ext cx="2845541" cy="365210"/>
          </a:xfrm>
          <a:prstGeom prst="rect">
            <a:avLst/>
          </a:prstGeom>
        </p:spPr>
        <p:txBody>
          <a:bodyPr vert="horz" lIns="91458" tIns="45729" rIns="91458" bIns="45729" rtlCol="0" anchor="ctr"/>
          <a:lstStyle>
            <a:lvl1pPr algn="r">
              <a:defRPr sz="1200">
                <a:solidFill>
                  <a:schemeClr val="tx1">
                    <a:tint val="75000"/>
                  </a:schemeClr>
                </a:solidFill>
              </a:defRPr>
            </a:lvl1pPr>
          </a:lstStyle>
          <a:p>
            <a:fld id="{6FF5ABE1-6481-4FF5-BC7E-5D53B793ED94}"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80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52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4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6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83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9435" algn="l" defTabSz="914400" rtl="0" eaLnBrk="1" latinLnBrk="0" hangingPunct="1">
        <a:defRPr sz="1900" kern="1200">
          <a:solidFill>
            <a:schemeClr val="tx1"/>
          </a:solidFill>
          <a:latin typeface="+mn-lt"/>
          <a:ea typeface="+mn-ea"/>
          <a:cs typeface="+mn-cs"/>
        </a:defRPr>
      </a:lvl5pPr>
      <a:lvl6pPr marL="2286635" algn="l" defTabSz="914400" rtl="0" eaLnBrk="1" latinLnBrk="0" hangingPunct="1">
        <a:defRPr sz="1900" kern="1200">
          <a:solidFill>
            <a:schemeClr val="tx1"/>
          </a:solidFill>
          <a:latin typeface="+mn-lt"/>
          <a:ea typeface="+mn-ea"/>
          <a:cs typeface="+mn-cs"/>
        </a:defRPr>
      </a:lvl6pPr>
      <a:lvl7pPr marL="2743835" algn="l" defTabSz="914400" rtl="0" eaLnBrk="1" latinLnBrk="0" hangingPunct="1">
        <a:defRPr sz="1900" kern="1200">
          <a:solidFill>
            <a:schemeClr val="tx1"/>
          </a:solidFill>
          <a:latin typeface="+mn-lt"/>
          <a:ea typeface="+mn-ea"/>
          <a:cs typeface="+mn-cs"/>
        </a:defRPr>
      </a:lvl7pPr>
      <a:lvl8pPr marL="3201035" algn="l" defTabSz="914400" rtl="0" eaLnBrk="1" latinLnBrk="0" hangingPunct="1">
        <a:defRPr sz="1900" kern="1200">
          <a:solidFill>
            <a:schemeClr val="tx1"/>
          </a:solidFill>
          <a:latin typeface="+mn-lt"/>
          <a:ea typeface="+mn-ea"/>
          <a:cs typeface="+mn-cs"/>
        </a:defRPr>
      </a:lvl8pPr>
      <a:lvl9pPr marL="3658235"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8.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1.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7.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6.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0.png"/><Relationship Id="rId1" Type="http://schemas.openxmlformats.org/officeDocument/2006/relationships/image" Target="../media/image4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2.png"/><Relationship Id="rId1"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referRelativeResize="0">
            <a:picLocks noChangeAspect="1"/>
          </p:cNvPicPr>
          <p:nvPr/>
        </p:nvPicPr>
        <p:blipFill>
          <a:blip r:embed="rId1">
            <a:extLst>
              <a:ext uri="{28A0092B-C50C-407E-A947-70E740481C1C}">
                <a14:useLocalDpi xmlns:a14="http://schemas.microsoft.com/office/drawing/2010/main" val="0"/>
              </a:ext>
            </a:extLst>
          </a:blip>
          <a:srcRect l="27145" t="25348" r="22592"/>
          <a:stretch>
            <a:fillRect/>
          </a:stretch>
        </p:blipFill>
        <p:spPr bwMode="auto">
          <a:xfrm>
            <a:off x="539629" y="1629594"/>
            <a:ext cx="3705225" cy="4258310"/>
          </a:xfrm>
          <a:prstGeom prst="rect">
            <a:avLst/>
          </a:prstGeom>
          <a:noFill/>
        </p:spPr>
      </p:pic>
      <p:pic>
        <p:nvPicPr>
          <p:cNvPr id="6" name="Picture 3" descr="D:\Pennant\Pennant Marketing\Client Logos\Design Work\Pennant 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1850" y="1824095"/>
            <a:ext cx="2771272" cy="810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42528" y="2829049"/>
            <a:ext cx="3879780" cy="384721"/>
          </a:xfrm>
          <a:prstGeom prst="rect">
            <a:avLst/>
          </a:prstGeom>
          <a:noFill/>
        </p:spPr>
        <p:txBody>
          <a:bodyPr wrap="none" rtlCol="0">
            <a:spAutoFit/>
          </a:bodyPr>
          <a:lstStyle/>
          <a:p>
            <a:r>
              <a:rPr lang="en-IN" dirty="0" smtClean="0"/>
              <a:t>Pennant Technologies Private Limited</a:t>
            </a:r>
            <a:endParaRPr lang="en-IN" dirty="0"/>
          </a:p>
        </p:txBody>
      </p:sp>
      <p:sp>
        <p:nvSpPr>
          <p:cNvPr id="4" name="TextBox 3"/>
          <p:cNvSpPr txBox="1"/>
          <p:nvPr/>
        </p:nvSpPr>
        <p:spPr>
          <a:xfrm>
            <a:off x="6097905" y="4077970"/>
            <a:ext cx="4396740" cy="1198880"/>
          </a:xfrm>
          <a:prstGeom prst="rect">
            <a:avLst/>
          </a:prstGeom>
          <a:noFill/>
        </p:spPr>
        <p:txBody>
          <a:bodyPr wrap="square" rtlCol="0">
            <a:spAutoFit/>
          </a:bodyPr>
          <a:lstStyle/>
          <a:p>
            <a:r>
              <a:rPr lang="en-US" altLang="en-IN" sz="3600" dirty="0"/>
              <a:t>Java Programming Basics</a:t>
            </a:r>
            <a:endParaRPr lang="en-US" altLang="en-IN"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188" name="Google Shape;188;p9"/>
          <p:cNvPicPr preferRelativeResize="0">
            <a:picLocks noGrp="1"/>
          </p:cNvPicPr>
          <p:nvPr>
            <p:ph type="body" idx="1"/>
          </p:nvPr>
        </p:nvPicPr>
        <p:blipFill rotWithShape="1">
          <a:blip r:embed="rId1"/>
          <a:srcRect/>
          <a:stretch>
            <a:fillRect/>
          </a:stretch>
        </p:blipFill>
        <p:spPr>
          <a:xfrm>
            <a:off x="457200" y="1094105"/>
            <a:ext cx="11550650" cy="523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normAutofit fontScale="90000" lnSpcReduction="20000"/>
          </a:bodyPr>
          <a:p>
            <a:pPr marL="0" lvl="0" indent="0" algn="ctr" rtl="0">
              <a:lnSpc>
                <a:spcPct val="100000"/>
              </a:lnSpc>
              <a:spcBef>
                <a:spcPts val="0"/>
              </a:spcBef>
              <a:spcAft>
                <a:spcPts val="0"/>
              </a:spcAft>
              <a:buSzPts val="2000"/>
              <a:buFont typeface="Garamond" panose="02020404030301010803"/>
              <a:buNone/>
            </a:pPr>
            <a:r>
              <a:rPr lang="en-US" b="1" u="sng">
                <a:sym typeface="+mn-ea"/>
              </a:rPr>
              <a:t>indexOf(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Searches for the first occurrence of a character or substring. Returns -1 if the character does not occur.</a:t>
            </a:r>
            <a:endParaRPr lang="en-US"/>
          </a:p>
          <a:p>
            <a:pPr marL="0" lvl="0" indent="0" algn="l" rtl="0">
              <a:lnSpc>
                <a:spcPct val="90000"/>
              </a:lnSpc>
              <a:spcBef>
                <a:spcPts val="600"/>
              </a:spcBef>
              <a:spcAft>
                <a:spcPts val="0"/>
              </a:spcAft>
              <a:buSzPts val="2000"/>
              <a:buFont typeface="Garamond" panose="02020404030301010803"/>
              <a:buNone/>
            </a:pPr>
            <a:r>
              <a:rPr lang="en-US">
                <a:sym typeface="+mn-ea"/>
              </a:rPr>
              <a:t>String str = “How was your day today?”;</a:t>
            </a:r>
            <a:endParaRPr lang="en-US"/>
          </a:p>
          <a:p>
            <a:pPr marL="0" lvl="0" indent="0" algn="l" rtl="0">
              <a:lnSpc>
                <a:spcPct val="90000"/>
              </a:lnSpc>
              <a:spcBef>
                <a:spcPts val="0"/>
              </a:spcBef>
              <a:spcAft>
                <a:spcPts val="0"/>
              </a:spcAft>
              <a:buSzPts val="2000"/>
              <a:buFont typeface="Garamond" panose="02020404030301010803"/>
              <a:buNone/>
            </a:pPr>
            <a:r>
              <a:rPr lang="en-US">
                <a:sym typeface="+mn-ea"/>
              </a:rPr>
              <a:t>str.indexof(‘a’); // 5</a:t>
            </a:r>
            <a:endParaRPr lang="en-US"/>
          </a:p>
          <a:p>
            <a:pPr marL="0" lvl="0" indent="0" algn="l" rtl="0">
              <a:lnSpc>
                <a:spcPct val="90000"/>
              </a:lnSpc>
              <a:spcBef>
                <a:spcPts val="0"/>
              </a:spcBef>
              <a:spcAft>
                <a:spcPts val="0"/>
              </a:spcAft>
              <a:buSzPts val="2000"/>
              <a:buFont typeface="Garamond" panose="02020404030301010803"/>
              <a:buNone/>
            </a:pPr>
            <a:r>
              <a:rPr lang="en-US">
                <a:sym typeface="+mn-ea"/>
              </a:rPr>
              <a:t>str.indexOf(“was”); //4</a:t>
            </a:r>
            <a:endParaRPr lang="en-US">
              <a:sym typeface="+mn-ea"/>
            </a:endParaRPr>
          </a:p>
          <a:p>
            <a:pPr marL="0" lvl="0" indent="0" algn="l" rtl="0">
              <a:lnSpc>
                <a:spcPct val="90000"/>
              </a:lnSpc>
              <a:spcBef>
                <a:spcPts val="0"/>
              </a:spcBef>
              <a:spcAft>
                <a:spcPts val="0"/>
              </a:spcAft>
              <a:buSzPts val="2000"/>
              <a:buFont typeface="Garamond" panose="02020404030301010803"/>
              <a:buNone/>
            </a:pPr>
            <a:endParaRPr lang="en-US"/>
          </a:p>
          <a:p>
            <a:pPr marL="0" lvl="0" indent="0" algn="ctr" rtl="0">
              <a:lnSpc>
                <a:spcPct val="100000"/>
              </a:lnSpc>
              <a:spcBef>
                <a:spcPts val="0"/>
              </a:spcBef>
              <a:spcAft>
                <a:spcPts val="0"/>
              </a:spcAft>
              <a:buSzPts val="2000"/>
              <a:buFont typeface="Garamond" panose="02020404030301010803"/>
              <a:buNone/>
            </a:pPr>
            <a:r>
              <a:rPr lang="en-US" b="1" u="sng">
                <a:sym typeface="+mn-ea"/>
              </a:rPr>
              <a:t>lastIndexOf(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Searches for the last occurrence of a character or substring.</a:t>
            </a:r>
            <a:endParaRPr lang="en-US"/>
          </a:p>
          <a:p>
            <a:pPr marL="0" lvl="0" indent="0" algn="l" rtl="0">
              <a:lnSpc>
                <a:spcPct val="90000"/>
              </a:lnSpc>
              <a:spcBef>
                <a:spcPts val="600"/>
              </a:spcBef>
              <a:spcAft>
                <a:spcPts val="0"/>
              </a:spcAft>
              <a:buSzPts val="2000"/>
              <a:buFont typeface="Garamond" panose="02020404030301010803"/>
              <a:buNone/>
            </a:pPr>
            <a:endParaRPr lang="en-US"/>
          </a:p>
          <a:p>
            <a:pPr marL="0" lvl="0" indent="0" algn="l" rtl="0">
              <a:lnSpc>
                <a:spcPct val="90000"/>
              </a:lnSpc>
              <a:spcBef>
                <a:spcPts val="600"/>
              </a:spcBef>
              <a:spcAft>
                <a:spcPts val="0"/>
              </a:spcAft>
              <a:buSzPts val="2000"/>
              <a:buFont typeface="Garamond" panose="02020404030301010803"/>
              <a:buNone/>
            </a:pPr>
            <a:r>
              <a:rPr lang="en-US">
                <a:sym typeface="+mn-ea"/>
              </a:rPr>
              <a:t>String str = “How was your day today?”;</a:t>
            </a:r>
            <a:endParaRPr lang="en-US"/>
          </a:p>
          <a:p>
            <a:pPr marL="0" lvl="0" indent="0" algn="l" rtl="0">
              <a:lnSpc>
                <a:spcPct val="90000"/>
              </a:lnSpc>
              <a:spcBef>
                <a:spcPts val="0"/>
              </a:spcBef>
              <a:spcAft>
                <a:spcPts val="0"/>
              </a:spcAft>
              <a:buSzPts val="2000"/>
              <a:buFont typeface="Garamond" panose="02020404030301010803"/>
              <a:buNone/>
            </a:pPr>
            <a:endParaRPr lang="en-US"/>
          </a:p>
          <a:p>
            <a:pPr marL="0" lvl="0" indent="0" algn="l" rtl="0">
              <a:lnSpc>
                <a:spcPct val="90000"/>
              </a:lnSpc>
              <a:spcBef>
                <a:spcPts val="0"/>
              </a:spcBef>
              <a:spcAft>
                <a:spcPts val="0"/>
              </a:spcAft>
              <a:buSzPts val="2000"/>
              <a:buFont typeface="Garamond" panose="02020404030301010803"/>
              <a:buNone/>
            </a:pPr>
            <a:r>
              <a:rPr lang="en-US">
                <a:sym typeface="+mn-ea"/>
              </a:rPr>
              <a:t>str.lastIndexOf(‘a’); // 20</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b="1" u="sng">
                <a:sym typeface="+mn-ea"/>
              </a:rPr>
              <a:t>substring(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Returns a new string that is a substring of this string. The substring begins with the character at the specified index and extends to the end of this string.</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"unhappy".substring(2) returns "happy" </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String str = “How was your day today?”;</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str2 = str.substring(8);//your day today</a:t>
            </a:r>
            <a:endParaRPr lang="en-US"/>
          </a:p>
          <a:p>
            <a:pPr marL="0" lvl="0" indent="0" algn="l" rtl="0">
              <a:lnSpc>
                <a:spcPct val="100000"/>
              </a:lnSpc>
              <a:spcBef>
                <a:spcPts val="600"/>
              </a:spcBef>
              <a:spcAft>
                <a:spcPts val="0"/>
              </a:spcAft>
              <a:buSzPts val="2000"/>
              <a:buFont typeface="Garamond" panose="02020404030301010803"/>
              <a:buNone/>
            </a:pPr>
            <a:endParaRPr lang="en-US"/>
          </a:p>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a:xfrm>
            <a:off x="408940" y="965200"/>
            <a:ext cx="11160125" cy="5344795"/>
          </a:xfrm>
        </p:spPr>
        <p:txBody>
          <a:bodyPr>
            <a:normAutofit fontScale="70000"/>
          </a:bodyPr>
          <a:p>
            <a:pPr marL="0" lvl="0" indent="0" algn="ctr" rtl="0">
              <a:lnSpc>
                <a:spcPct val="100000"/>
              </a:lnSpc>
              <a:spcBef>
                <a:spcPts val="0"/>
              </a:spcBef>
              <a:spcAft>
                <a:spcPts val="0"/>
              </a:spcAft>
              <a:buSzPts val="2000"/>
              <a:buFont typeface="Garamond" panose="02020404030301010803"/>
              <a:buNone/>
            </a:pPr>
            <a:r>
              <a:rPr lang="en-US" b="1" u="sng">
                <a:sym typeface="+mn-ea"/>
              </a:rPr>
              <a:t>concat(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Concatenates the specified string to the end of this string.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"to".concat("get").concat("her") returns  "together"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s1=“hello”;</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s2=“welcome”;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s3=s1.concat(s2);//hellowelcome</a:t>
            </a:r>
            <a:endParaRPr lang="en-US">
              <a:sym typeface="+mn-ea"/>
            </a:endParaRPr>
          </a:p>
          <a:p>
            <a:pPr marL="0" lvl="0" indent="0" algn="ctr" rtl="0">
              <a:lnSpc>
                <a:spcPct val="100000"/>
              </a:lnSpc>
              <a:spcBef>
                <a:spcPts val="0"/>
              </a:spcBef>
              <a:spcAft>
                <a:spcPts val="0"/>
              </a:spcAft>
              <a:buSzPts val="2000"/>
              <a:buFont typeface="Garamond" panose="02020404030301010803"/>
              <a:buNone/>
            </a:pPr>
            <a:r>
              <a:rPr lang="en-US" b="1" u="sng">
                <a:sym typeface="+mn-ea"/>
              </a:rPr>
              <a:t>replace(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Returns a new string resulting from replacing all occurrences of oldChar in this string with newChar.</a:t>
            </a:r>
            <a:endParaRPr>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0000"/>
              </a:lnSpc>
              <a:spcBef>
                <a:spcPts val="600"/>
              </a:spcBef>
              <a:spcAft>
                <a:spcPts val="0"/>
              </a:spcAft>
              <a:buSzPts val="2000"/>
              <a:buFont typeface="Courier New" panose="02070309020205020404"/>
              <a:buNone/>
            </a:pPr>
            <a:r>
              <a:rPr lang="en-US">
                <a:sym typeface="Courier New" panose="02070309020205020404"/>
              </a:rPr>
              <a:t>replace(char oldChar, char newChar)</a:t>
            </a:r>
            <a:endParaRPr lang="en-US">
              <a:sym typeface="Courier New" panose="02070309020205020404"/>
            </a:endParaRPr>
          </a:p>
          <a:p>
            <a:pPr marL="0" lvl="0" indent="0" algn="l" rtl="0">
              <a:lnSpc>
                <a:spcPct val="100000"/>
              </a:lnSpc>
              <a:spcBef>
                <a:spcPts val="600"/>
              </a:spcBef>
              <a:spcAft>
                <a:spcPts val="0"/>
              </a:spcAft>
              <a:buSzPts val="2000"/>
              <a:buFont typeface="Garamond" panose="02020404030301010803"/>
              <a:buNone/>
            </a:pPr>
            <a:endParaRPr lang="en-US">
              <a:sym typeface="Courier New" panose="02070309020205020404"/>
            </a:endParaRPr>
          </a:p>
          <a:p>
            <a:pPr marL="0" lvl="0" indent="0" algn="l" rtl="0">
              <a:lnSpc>
                <a:spcPct val="100000"/>
              </a:lnSpc>
              <a:spcBef>
                <a:spcPts val="600"/>
              </a:spcBef>
              <a:spcAft>
                <a:spcPts val="0"/>
              </a:spcAft>
              <a:buSzPts val="2000"/>
              <a:buFont typeface="Courier New" panose="02070309020205020404"/>
              <a:buNone/>
            </a:pPr>
            <a:r>
              <a:rPr lang="en-US">
                <a:sym typeface="Courier New" panose="02070309020205020404"/>
              </a:rPr>
              <a:t>"mesquite in your cellar“ .replace('e', 'o') returns "mosquito in your collar"</a:t>
            </a:r>
            <a:r>
              <a:rPr lang="en-US">
                <a:sym typeface="+mn-ea"/>
              </a:rPr>
              <a:t>  </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endParaRPr lang="en-US"/>
          </a:p>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r>
              <a:rPr lang="en-US">
                <a:sym typeface="+mn-ea"/>
              </a:rPr>
              <a:t>STRING METHODS</a:t>
            </a:r>
            <a:br>
              <a:rPr lang="en-US">
                <a:sym typeface="+mn-ea"/>
              </a:rPr>
            </a:br>
            <a:endParaRPr lang="en-US"/>
          </a:p>
        </p:txBody>
      </p:sp>
      <p:sp>
        <p:nvSpPr>
          <p:cNvPr id="4" name="Text Placeholder 3"/>
          <p:cNvSpPr>
            <a:spLocks noGrp="1"/>
          </p:cNvSpPr>
          <p:nvPr>
            <p:ph type="body" sz="quarter" idx="14"/>
          </p:nvPr>
        </p:nvSpPr>
        <p:spPr>
          <a:xfrm>
            <a:off x="408940" y="732155"/>
            <a:ext cx="11160125" cy="5577840"/>
          </a:xfrm>
        </p:spPr>
        <p:txBody>
          <a:bodyPr>
            <a:normAutofit lnSpcReduction="10000"/>
          </a:bodyPr>
          <a:p>
            <a:pPr marL="0" lvl="0" indent="0" algn="ctr" rtl="0">
              <a:lnSpc>
                <a:spcPct val="100000"/>
              </a:lnSpc>
              <a:spcBef>
                <a:spcPts val="0"/>
              </a:spcBef>
              <a:spcAft>
                <a:spcPts val="0"/>
              </a:spcAft>
              <a:buSzPts val="2000"/>
              <a:buFont typeface="Garamond" panose="02020404030301010803"/>
              <a:buNone/>
            </a:pPr>
            <a:r>
              <a:rPr lang="en-US" b="1">
                <a:sym typeface="+mn-ea"/>
              </a:rPr>
              <a:t>toLowerCase():</a:t>
            </a:r>
            <a:r>
              <a:rPr lang="en-US">
                <a:sym typeface="+mn-ea"/>
              </a:rPr>
              <a:t> </a:t>
            </a:r>
            <a:endParaRPr lang="en-US">
              <a:sym typeface="+mn-ea"/>
            </a:endParaRPr>
          </a:p>
          <a:p>
            <a:pPr marL="0" lvl="0" indent="0" algn="l" rtl="0">
              <a:lnSpc>
                <a:spcPct val="100000"/>
              </a:lnSpc>
              <a:spcBef>
                <a:spcPts val="0"/>
              </a:spcBef>
              <a:spcAft>
                <a:spcPts val="0"/>
              </a:spcAft>
              <a:buSzPts val="2000"/>
              <a:buFont typeface="Garamond" panose="02020404030301010803"/>
              <a:buNone/>
            </a:pPr>
            <a:r>
              <a:rPr lang="en-US">
                <a:sym typeface="+mn-ea"/>
              </a:rPr>
              <a:t>Converts all of the characters in a String to lower case.</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toUpperCase():</a:t>
            </a:r>
            <a:r>
              <a:rPr lang="en-US">
                <a:sym typeface="+mn-ea"/>
              </a:rPr>
              <a:t> </a:t>
            </a:r>
            <a:endParaRPr lang="en-US">
              <a:sym typeface="+mn-ea"/>
            </a:endParaRPr>
          </a:p>
          <a:p>
            <a:pPr marL="0" lvl="0" indent="0" algn="l" rtl="0">
              <a:lnSpc>
                <a:spcPct val="100000"/>
              </a:lnSpc>
              <a:spcBef>
                <a:spcPts val="600"/>
              </a:spcBef>
              <a:spcAft>
                <a:spcPts val="0"/>
              </a:spcAft>
              <a:buSzPts val="2000"/>
              <a:buFont typeface="Garamond" panose="02020404030301010803"/>
              <a:buNone/>
            </a:pPr>
            <a:r>
              <a:rPr lang="en-US">
                <a:sym typeface="+mn-ea"/>
              </a:rPr>
              <a:t>Converts all of the characters in this String to upper case.</a:t>
            </a:r>
            <a:endParaRPr lang="en-US"/>
          </a:p>
          <a:p>
            <a:pPr marL="0" lvl="0" indent="0" algn="l" rtl="0">
              <a:lnSpc>
                <a:spcPct val="100000"/>
              </a:lnSpc>
              <a:spcBef>
                <a:spcPts val="600"/>
              </a:spcBef>
              <a:spcAft>
                <a:spcPts val="0"/>
              </a:spcAft>
              <a:buSzPts val="2000"/>
              <a:buFont typeface="Courier New" panose="02070309020205020404"/>
              <a:buNone/>
            </a:pPr>
            <a:r>
              <a:rPr lang="en-US">
                <a:sym typeface="Courier New" panose="02070309020205020404"/>
              </a:rPr>
              <a:t>“HELLO THERE”.toLowerCase();</a:t>
            </a:r>
            <a:endParaRPr lang="en-US">
              <a:sym typeface="Courier New" panose="02070309020205020404"/>
            </a:endParaRPr>
          </a:p>
          <a:p>
            <a:pPr marL="0" lvl="0" indent="0" algn="l" rtl="0">
              <a:lnSpc>
                <a:spcPct val="100000"/>
              </a:lnSpc>
              <a:spcBef>
                <a:spcPts val="600"/>
              </a:spcBef>
              <a:spcAft>
                <a:spcPts val="0"/>
              </a:spcAft>
              <a:buSzPts val="2000"/>
              <a:buFont typeface="Courier New" panose="02070309020205020404"/>
              <a:buNone/>
            </a:pPr>
            <a:r>
              <a:rPr lang="en-US">
                <a:sym typeface="Courier New" panose="02070309020205020404"/>
              </a:rPr>
              <a:t>“hello there”.toUpperCase();</a:t>
            </a:r>
            <a:endParaRPr lang="en-US">
              <a:sym typeface="Courier New" panose="02070309020205020404"/>
            </a:endParaRPr>
          </a:p>
          <a:p>
            <a:pPr marL="0" lvl="0" indent="0" algn="l" rtl="0">
              <a:lnSpc>
                <a:spcPct val="100000"/>
              </a:lnSpc>
              <a:spcBef>
                <a:spcPts val="600"/>
              </a:spcBef>
              <a:spcAft>
                <a:spcPts val="0"/>
              </a:spcAft>
              <a:buSzPts val="2000"/>
              <a:buFont typeface="Garamond" panose="02020404030301010803"/>
              <a:buNone/>
            </a:pPr>
            <a:endParaRPr lang="en-US"/>
          </a:p>
          <a:p>
            <a:r>
              <a:rPr lang="en-US" b="1">
                <a:sym typeface="+mn-ea"/>
              </a:rPr>
              <a:t>Write a Java program to demonstrate String handling methods.</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08940" y="177800"/>
            <a:ext cx="10975975" cy="590550"/>
          </a:xfrm>
        </p:spPr>
        <p:txBody>
          <a:bodyPr>
            <a:normAutofit/>
          </a:bodyPr>
          <a:p>
            <a:pPr algn="ctr"/>
            <a:r>
              <a:rPr lang="en-US">
                <a:sym typeface="+mn-ea"/>
              </a:rPr>
              <a:t>STRING BUFFER</a:t>
            </a:r>
            <a:endParaRPr lang="en-US"/>
          </a:p>
        </p:txBody>
      </p:sp>
      <p:sp>
        <p:nvSpPr>
          <p:cNvPr id="4" name="Text Placeholder 3"/>
          <p:cNvSpPr>
            <a:spLocks noGrp="1"/>
          </p:cNvSpPr>
          <p:nvPr>
            <p:ph type="body" sz="quarter" idx="14"/>
          </p:nvPr>
        </p:nvSpPr>
        <p:spPr>
          <a:xfrm>
            <a:off x="408940" y="768350"/>
            <a:ext cx="11160125" cy="5541645"/>
          </a:xfrm>
        </p:spPr>
        <p:txBody>
          <a:bodyPr>
            <a:normAutofit fontScale="80000"/>
          </a:bodyPr>
          <a:p>
            <a:pPr marL="0" lvl="0" indent="0" algn="ctr" rtl="0">
              <a:lnSpc>
                <a:spcPct val="100000"/>
              </a:lnSpc>
              <a:spcBef>
                <a:spcPts val="0"/>
              </a:spcBef>
              <a:spcAft>
                <a:spcPts val="0"/>
              </a:spcAft>
              <a:buSzPct val="100000"/>
              <a:buFont typeface="Garamond" panose="02020404030301010803"/>
              <a:buNone/>
            </a:pPr>
            <a:r>
              <a:rPr lang="en-US">
                <a:sym typeface="+mn-ea"/>
              </a:rPr>
              <a:t>Java string buffer class is used to create mutable(modifiable ) string. </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The string buffer class in java is same as string class except it is mutable. i.e., it can be changed.</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 </a:t>
            </a:r>
            <a:r>
              <a:rPr lang="en-US">
                <a:sym typeface="+mn-ea"/>
              </a:rPr>
              <a:t>– creates an empty string buffer with the initial capacity of 16.</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StringBuffer(String str) </a:t>
            </a:r>
            <a:r>
              <a:rPr lang="en-US">
                <a:sym typeface="+mn-ea"/>
              </a:rPr>
              <a:t>– creates a string buffer with the specified string.</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StringBuffer(int capacity) </a:t>
            </a:r>
            <a:r>
              <a:rPr lang="en-US">
                <a:sym typeface="+mn-ea"/>
              </a:rPr>
              <a:t>– creates an empty string buffer with the specified capacity as length.</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 append()</a:t>
            </a:r>
            <a:r>
              <a:rPr lang="en-US">
                <a:sym typeface="+mn-ea"/>
              </a:rPr>
              <a:t> – the append() concatenates the given argument with this string. </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a:t>
            </a:r>
            <a:r>
              <a:rPr lang="en-US">
                <a:sym typeface="+mn-ea"/>
              </a:rPr>
              <a:t> StringBuffer sb=new StringBuffer(“hello”);</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sb.append(“java”);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System.out.println(sb); // hellojava</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BUFFER METHODS</a:t>
            </a:r>
            <a:endParaRPr lang="en-US"/>
          </a:p>
        </p:txBody>
      </p:sp>
      <p:sp>
        <p:nvSpPr>
          <p:cNvPr id="4" name="Text Placeholder 3"/>
          <p:cNvSpPr>
            <a:spLocks noGrp="1"/>
          </p:cNvSpPr>
          <p:nvPr>
            <p:ph type="body" sz="quarter" idx="14"/>
          </p:nvPr>
        </p:nvSpPr>
        <p:spPr>
          <a:xfrm>
            <a:off x="408940" y="887095"/>
            <a:ext cx="11160125" cy="5422900"/>
          </a:xfrm>
        </p:spPr>
        <p:txBody>
          <a:bodyPr>
            <a:normAutofit fontScale="70000"/>
          </a:bodyPr>
          <a:p>
            <a:pPr marL="0" lvl="0" indent="0" algn="ctr" rtl="0">
              <a:lnSpc>
                <a:spcPct val="100000"/>
              </a:lnSpc>
              <a:spcBef>
                <a:spcPts val="0"/>
              </a:spcBef>
              <a:spcAft>
                <a:spcPts val="0"/>
              </a:spcAft>
              <a:buSzPct val="100000"/>
              <a:buFont typeface="Garamond" panose="02020404030301010803"/>
              <a:buNone/>
            </a:pPr>
            <a:r>
              <a:rPr lang="en-US" b="1">
                <a:sym typeface="+mn-ea"/>
              </a:rPr>
              <a:t>StringBuffer insert()</a:t>
            </a:r>
            <a:r>
              <a:rPr lang="en-US">
                <a:sym typeface="+mn-ea"/>
              </a:rPr>
              <a:t> – inserts the given string at the given position.</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 </a:t>
            </a:r>
            <a:r>
              <a:rPr lang="en-US">
                <a:sym typeface="+mn-ea"/>
              </a:rPr>
              <a:t>StringBuffer sb=new StringBuffer(“hello”);</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sb.insert(1,“java”);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System.out.println(sb);//hjavaello</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 replace() </a:t>
            </a:r>
            <a:r>
              <a:rPr lang="en-US">
                <a:sym typeface="+mn-ea"/>
              </a:rPr>
              <a:t>– it replaces the given string from the specified beginIndex and endIndex.</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a:t>
            </a:r>
            <a:r>
              <a:rPr lang="en-US">
                <a:sym typeface="+mn-ea"/>
              </a:rPr>
              <a:t> StringBuffer sb=new StringBuffer(“hello”);</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sb.replace(1,3,“java”);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System.out.println(sb);// hjavalo</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StringBuffer delete() </a:t>
            </a:r>
            <a:r>
              <a:rPr lang="en-US">
                <a:sym typeface="+mn-ea"/>
              </a:rPr>
              <a:t>– the delete() od StringBuffer class deletes the string from the specified beginIndex and endsIndex.</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 </a:t>
            </a:r>
            <a:r>
              <a:rPr lang="en-US">
                <a:sym typeface="+mn-ea"/>
              </a:rPr>
              <a:t>StringBuffer sb=new StringBuffer(“hello”);</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sb.delete(1,3);</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System.out.println(sb);//hlo</a:t>
            </a:r>
            <a:endParaRPr lang="en-US"/>
          </a:p>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sz="3200">
                <a:sym typeface="+mn-ea"/>
              </a:rPr>
              <a:t>STRING BUFFER METHODS</a:t>
            </a:r>
            <a:endParaRPr lang="en-US" sz="3200">
              <a:sym typeface="+mn-ea"/>
            </a:endParaRPr>
          </a:p>
        </p:txBody>
      </p:sp>
      <p:sp>
        <p:nvSpPr>
          <p:cNvPr id="4" name="Text Placeholder 3"/>
          <p:cNvSpPr>
            <a:spLocks noGrp="1"/>
          </p:cNvSpPr>
          <p:nvPr>
            <p:ph type="body" sz="quarter" idx="14"/>
          </p:nvPr>
        </p:nvSpPr>
        <p:spPr>
          <a:xfrm>
            <a:off x="408940" y="887095"/>
            <a:ext cx="11160125" cy="5422900"/>
          </a:xfrm>
        </p:spPr>
        <p:txBody>
          <a:bodyPr/>
          <a:p>
            <a:pPr marL="0" lvl="0" indent="0" algn="ctr" rtl="0">
              <a:lnSpc>
                <a:spcPct val="100000"/>
              </a:lnSpc>
              <a:spcBef>
                <a:spcPts val="0"/>
              </a:spcBef>
              <a:spcAft>
                <a:spcPts val="0"/>
              </a:spcAft>
              <a:buSzPts val="2000"/>
              <a:buFont typeface="Garamond" panose="02020404030301010803"/>
              <a:buNone/>
            </a:pPr>
            <a:r>
              <a:rPr lang="en-US" b="1">
                <a:sym typeface="+mn-ea"/>
              </a:rPr>
              <a:t>StringBuffer reverse() </a:t>
            </a:r>
            <a:r>
              <a:rPr lang="en-US">
                <a:sym typeface="+mn-ea"/>
              </a:rPr>
              <a:t>– the reverse() of  StringBuffer class reverse the current string.</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Ex: </a:t>
            </a:r>
            <a:r>
              <a:rPr lang="en-US">
                <a:sym typeface="+mn-ea"/>
              </a:rPr>
              <a:t>StringBuffer sb=new StringBuffer(“hello”);</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sb.reverse();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System.out.println(sb);//olleh</a:t>
            </a:r>
            <a:endParaRPr lang="en-US"/>
          </a:p>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sz="3200">
                <a:sym typeface="+mn-ea"/>
              </a:rPr>
              <a:t>METHODS</a:t>
            </a:r>
            <a:endParaRPr lang="en-US" sz="3200">
              <a:sym typeface="+mn-ea"/>
            </a:endParaRPr>
          </a:p>
        </p:txBody>
      </p:sp>
      <p:sp>
        <p:nvSpPr>
          <p:cNvPr id="4" name="Text Placeholder 3"/>
          <p:cNvSpPr>
            <a:spLocks noGrp="1"/>
          </p:cNvSpPr>
          <p:nvPr>
            <p:ph type="body" sz="quarter" idx="14"/>
          </p:nvPr>
        </p:nvSpPr>
        <p:spPr>
          <a:xfrm>
            <a:off x="224790" y="883920"/>
            <a:ext cx="11160125" cy="5534660"/>
          </a:xfrm>
        </p:spPr>
        <p:txBody>
          <a:bodyPr>
            <a:normAutofit fontScale="80000"/>
          </a:bodyPr>
          <a:p>
            <a:pPr marL="0" lvl="0" indent="0" algn="l" rtl="0">
              <a:lnSpc>
                <a:spcPct val="100000"/>
              </a:lnSpc>
              <a:spcBef>
                <a:spcPts val="0"/>
              </a:spcBef>
              <a:spcAft>
                <a:spcPts val="0"/>
              </a:spcAft>
              <a:buSzPts val="2000"/>
              <a:buFont typeface="Garamond" panose="02020404030301010803"/>
              <a:buNone/>
            </a:pPr>
            <a:r>
              <a:rPr lang="en-US">
                <a:solidFill>
                  <a:schemeClr val="tx1"/>
                </a:solidFill>
                <a:sym typeface="Garamond" panose="02020404030301010803"/>
              </a:rPr>
              <a:t>A method is a block of code or collection of statements or a set of code grouped together to perform a certain task or operation.</a:t>
            </a:r>
            <a:endParaRPr lang="en-US" b="0" i="0" cap="none">
              <a:solidFill>
                <a:schemeClr val="tx1"/>
              </a:solidFill>
              <a:sym typeface="Garamond" panose="02020404030301010803"/>
            </a:endParaRPr>
          </a:p>
          <a:p>
            <a:pPr marL="0" lvl="0" indent="0" algn="l" rtl="0">
              <a:lnSpc>
                <a:spcPct val="100000"/>
              </a:lnSpc>
              <a:spcBef>
                <a:spcPts val="600"/>
              </a:spcBef>
              <a:spcAft>
                <a:spcPts val="0"/>
              </a:spcAft>
              <a:buSzPts val="2000"/>
              <a:buFont typeface="Garamond" panose="02020404030301010803"/>
              <a:buNone/>
            </a:pPr>
            <a:r>
              <a:rPr lang="en-US">
                <a:solidFill>
                  <a:schemeClr val="tx1"/>
                </a:solidFill>
                <a:sym typeface="+mn-ea"/>
              </a:rPr>
              <a:t>It provides the reusability of code.</a:t>
            </a:r>
            <a:endParaRPr lang="en-US">
              <a:solidFill>
                <a:schemeClr val="tx1"/>
              </a:solidFill>
              <a:sym typeface="+mn-ea"/>
            </a:endParaRPr>
          </a:p>
          <a:p>
            <a:pPr marL="0" lvl="0" indent="0" algn="l" rtl="0">
              <a:lnSpc>
                <a:spcPct val="100000"/>
              </a:lnSpc>
              <a:spcBef>
                <a:spcPts val="600"/>
              </a:spcBef>
              <a:spcAft>
                <a:spcPts val="0"/>
              </a:spcAft>
              <a:buSzPts val="2000"/>
              <a:buFont typeface="Garamond" panose="02020404030301010803"/>
              <a:buNone/>
            </a:pPr>
            <a:r>
              <a:rPr lang="en-US" b="1">
                <a:sym typeface="+mn-ea"/>
              </a:rPr>
              <a:t>Naming a Method:</a:t>
            </a:r>
            <a:endParaRPr lang="en-US" b="1"/>
          </a:p>
          <a:p>
            <a:pPr marL="0" lvl="0" indent="0" algn="l" rtl="0">
              <a:lnSpc>
                <a:spcPct val="100000"/>
              </a:lnSpc>
              <a:spcBef>
                <a:spcPts val="600"/>
              </a:spcBef>
              <a:spcAft>
                <a:spcPts val="0"/>
              </a:spcAft>
              <a:buSzPts val="2000"/>
              <a:buFont typeface="Garamond" panose="02020404030301010803"/>
              <a:buNone/>
            </a:pPr>
            <a:r>
              <a:rPr lang="en-US">
                <a:sym typeface="+mn-ea"/>
              </a:rPr>
              <a:t>Method name must start with a lowercase letter</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In the multi-word method name, the first letter of each word must be in uppercase except the first word.</a:t>
            </a:r>
            <a:endParaRPr lang="en-US">
              <a:sym typeface="+mn-ea"/>
            </a:endParaRPr>
          </a:p>
          <a:p>
            <a:pPr marL="0" marR="0" lvl="0" algn="l" rtl="0">
              <a:lnSpc>
                <a:spcPct val="100000"/>
              </a:lnSpc>
              <a:spcBef>
                <a:spcPts val="0"/>
              </a:spcBef>
              <a:spcAft>
                <a:spcPts val="0"/>
              </a:spcAft>
              <a:buClrTx/>
              <a:buSzPts val="2000"/>
              <a:buFont typeface="Garamond" panose="02020404030301010803"/>
              <a:buNone/>
            </a:pPr>
            <a:r>
              <a:rPr lang="en-US" b="1">
                <a:solidFill>
                  <a:schemeClr val="tx1"/>
                </a:solidFill>
                <a:sym typeface="Garamond" panose="02020404030301010803"/>
              </a:rPr>
              <a:t>Here are two types of methods in Java:</a:t>
            </a:r>
            <a:endParaRPr lang="en-US" b="1" i="0" cap="none">
              <a:solidFill>
                <a:schemeClr val="tx1"/>
              </a:solidFill>
              <a:sym typeface="Garamond" panose="02020404030301010803"/>
            </a:endParaRPr>
          </a:p>
          <a:p>
            <a:pPr marL="0" marR="0" lvl="0" algn="l" rtl="0">
              <a:lnSpc>
                <a:spcPct val="100000"/>
              </a:lnSpc>
              <a:spcBef>
                <a:spcPts val="0"/>
              </a:spcBef>
              <a:spcAft>
                <a:spcPts val="0"/>
              </a:spcAft>
              <a:buClrTx/>
              <a:buSzPts val="2000"/>
              <a:buFont typeface="Garamond" panose="02020404030301010803"/>
              <a:buNone/>
            </a:pPr>
            <a:r>
              <a:rPr lang="en-US">
                <a:solidFill>
                  <a:schemeClr val="tx1"/>
                </a:solidFill>
                <a:sym typeface="Garamond" panose="02020404030301010803"/>
              </a:rPr>
              <a:t>1. Predefined Method</a:t>
            </a:r>
            <a:endParaRPr lang="en-US" b="0" i="0" cap="none">
              <a:solidFill>
                <a:schemeClr val="tx1"/>
              </a:solidFill>
              <a:sym typeface="Garamond" panose="02020404030301010803"/>
            </a:endParaRPr>
          </a:p>
          <a:p>
            <a:pPr marL="0" marR="0" lvl="0" algn="l" rtl="0">
              <a:lnSpc>
                <a:spcPct val="100000"/>
              </a:lnSpc>
              <a:spcBef>
                <a:spcPts val="0"/>
              </a:spcBef>
              <a:spcAft>
                <a:spcPts val="0"/>
              </a:spcAft>
              <a:buClrTx/>
              <a:buSzPts val="2000"/>
              <a:buFont typeface="Garamond" panose="02020404030301010803"/>
              <a:buNone/>
            </a:pPr>
            <a:r>
              <a:rPr lang="en-US">
                <a:solidFill>
                  <a:schemeClr val="tx1"/>
                </a:solidFill>
                <a:sym typeface="Garamond" panose="02020404030301010803"/>
              </a:rPr>
              <a:t>2. User-defined Method</a:t>
            </a:r>
            <a:endParaRPr lang="en-US">
              <a:solidFill>
                <a:schemeClr val="tx1"/>
              </a:solidFill>
              <a:sym typeface="Garamond" panose="02020404030301010803"/>
            </a:endParaRPr>
          </a:p>
          <a:p>
            <a:pPr marL="0" marR="0" lvl="0" algn="l" rtl="0">
              <a:spcBef>
                <a:spcPts val="0"/>
              </a:spcBef>
              <a:spcAft>
                <a:spcPts val="0"/>
              </a:spcAft>
              <a:buClrTx/>
              <a:buSzPts val="2000"/>
              <a:buFont typeface="Garamond" panose="02020404030301010803"/>
              <a:buNone/>
            </a:pPr>
            <a:r>
              <a:rPr lang="en-US" b="1">
                <a:solidFill>
                  <a:schemeClr val="tx1"/>
                </a:solidFill>
                <a:sym typeface="Garamond" panose="02020404030301010803"/>
              </a:rPr>
              <a:t>Example:</a:t>
            </a:r>
            <a:r>
              <a:rPr lang="en-US">
                <a:solidFill>
                  <a:schemeClr val="tx1"/>
                </a:solidFill>
                <a:sym typeface="Garamond" panose="02020404030301010803"/>
              </a:rPr>
              <a:t> check()</a:t>
            </a:r>
            <a:endParaRPr lang="en-US">
              <a:solidFill>
                <a:schemeClr val="tx1"/>
              </a:solidFill>
              <a:sym typeface="Garamond" panose="02020404030301010803"/>
            </a:endParaRPr>
          </a:p>
          <a:p>
            <a:pPr marL="0" marR="0" lvl="0" algn="l" rtl="0">
              <a:spcBef>
                <a:spcPts val="0"/>
              </a:spcBef>
              <a:spcAft>
                <a:spcPts val="0"/>
              </a:spcAft>
              <a:buClrTx/>
              <a:buSzPts val="2000"/>
              <a:buFont typeface="Garamond" panose="02020404030301010803"/>
              <a:buNone/>
            </a:pPr>
            <a:r>
              <a:rPr lang="en-US">
                <a:solidFill>
                  <a:schemeClr val="tx1"/>
                </a:solidFill>
                <a:sym typeface="Garamond" panose="02020404030301010803"/>
              </a:rPr>
              <a:t>SumOfNumbers()</a:t>
            </a:r>
            <a:endParaRPr lang="en-US">
              <a:solidFill>
                <a:schemeClr val="tx1"/>
              </a:solidFill>
              <a:sym typeface="Garamond" panose="02020404030301010803"/>
            </a:endParaRPr>
          </a:p>
          <a:p>
            <a:pPr marL="0" marR="0" lvl="0" indent="0" algn="l" rtl="0">
              <a:spcBef>
                <a:spcPts val="0"/>
              </a:spcBef>
              <a:spcAft>
                <a:spcPts val="0"/>
              </a:spcAft>
              <a:buNone/>
            </a:pP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457200" marR="0" lvl="0" indent="-457200" algn="l" rtl="0">
              <a:lnSpc>
                <a:spcPct val="100000"/>
              </a:lnSpc>
              <a:spcBef>
                <a:spcPts val="600"/>
              </a:spcBef>
              <a:spcAft>
                <a:spcPts val="0"/>
              </a:spcAft>
              <a:buClr>
                <a:schemeClr val="accent1"/>
              </a:buClr>
              <a:buSzPts val="2000"/>
              <a:buFont typeface="Garamond" panose="02020404030301010803"/>
              <a:buAutoNum type="arabicPeriod"/>
            </a:pPr>
            <a:endParaRPr lang="en-US" b="0" i="0" cap="none">
              <a:solidFill>
                <a:schemeClr val="tx1"/>
              </a:solidFill>
              <a:latin typeface="Garamond" panose="02020404030301010803"/>
              <a:ea typeface="Garamond" panose="02020404030301010803"/>
              <a:cs typeface="Garamond" panose="02020404030301010803"/>
              <a:sym typeface="Garamond" panose="02020404030301010803"/>
            </a:endParaRPr>
          </a:p>
          <a:p>
            <a:pPr marL="0" lvl="0" indent="0" algn="l" rtl="0">
              <a:lnSpc>
                <a:spcPct val="100000"/>
              </a:lnSpc>
              <a:spcBef>
                <a:spcPts val="600"/>
              </a:spcBef>
              <a:spcAft>
                <a:spcPts val="0"/>
              </a:spcAft>
              <a:buSzPts val="2000"/>
              <a:buFont typeface="Garamond" panose="02020404030301010803"/>
              <a:buNone/>
            </a:pPr>
            <a:endParaRPr lang="en-US" b="0" i="0" cap="none">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09600" y="273050"/>
            <a:ext cx="10763885" cy="621665"/>
          </a:xfrm>
        </p:spPr>
        <p:txBody>
          <a:bodyPr>
            <a:normAutofit/>
          </a:bodyPr>
          <a:p>
            <a:pPr algn="ctr"/>
            <a:r>
              <a:rPr lang="en-US">
                <a:sym typeface="+mn-ea"/>
              </a:rPr>
              <a:t>PRE-DEFINED METHOD</a:t>
            </a:r>
            <a:endParaRPr lang="en-US"/>
          </a:p>
        </p:txBody>
      </p:sp>
      <p:sp>
        <p:nvSpPr>
          <p:cNvPr id="4" name="Text Placeholder 3"/>
          <p:cNvSpPr>
            <a:spLocks noGrp="1"/>
          </p:cNvSpPr>
          <p:nvPr>
            <p:ph type="body" sz="half" idx="2"/>
          </p:nvPr>
        </p:nvSpPr>
        <p:spPr>
          <a:xfrm>
            <a:off x="609600" y="1123315"/>
            <a:ext cx="4801235" cy="5004435"/>
          </a:xfrm>
        </p:spPr>
        <p:txBody>
          <a:bodyPr>
            <a:noAutofit/>
          </a:bodyPr>
          <a:p>
            <a:pPr marL="0" lvl="0" indent="0" algn="l" rtl="0">
              <a:lnSpc>
                <a:spcPct val="100000"/>
              </a:lnSpc>
              <a:spcBef>
                <a:spcPts val="0"/>
              </a:spcBef>
              <a:spcAft>
                <a:spcPts val="0"/>
              </a:spcAft>
              <a:buSzPts val="2000"/>
              <a:buFont typeface="Garamond" panose="02020404030301010803"/>
              <a:buNone/>
            </a:pPr>
            <a:r>
              <a:rPr lang="en-US" sz="2400">
                <a:sym typeface="+mn-ea"/>
              </a:rPr>
              <a:t>Method that is already defined in the Java class libraries is known as predefined methods.</a:t>
            </a:r>
            <a:endParaRPr lang="en-US" sz="2400">
              <a:sym typeface="+mn-ea"/>
            </a:endParaRPr>
          </a:p>
          <a:p>
            <a:pPr marL="0" lvl="0" indent="0" algn="l" rtl="0">
              <a:lnSpc>
                <a:spcPct val="100000"/>
              </a:lnSpc>
              <a:spcBef>
                <a:spcPts val="600"/>
              </a:spcBef>
              <a:spcAft>
                <a:spcPts val="0"/>
              </a:spcAft>
              <a:buSzPts val="2000"/>
              <a:buFont typeface="Garamond" panose="02020404030301010803"/>
              <a:buNone/>
            </a:pPr>
            <a:r>
              <a:rPr lang="en-US" sz="2400">
                <a:sym typeface="+mn-ea"/>
              </a:rPr>
              <a:t>Also called  standard library method or built-in method.</a:t>
            </a:r>
            <a:endParaRPr lang="en-US" sz="2400">
              <a:sym typeface="+mn-ea"/>
            </a:endParaRPr>
          </a:p>
          <a:p>
            <a:pPr marL="0" lvl="0" indent="0" algn="l" rtl="0">
              <a:lnSpc>
                <a:spcPct val="100000"/>
              </a:lnSpc>
              <a:spcBef>
                <a:spcPts val="600"/>
              </a:spcBef>
              <a:spcAft>
                <a:spcPts val="0"/>
              </a:spcAft>
              <a:buSzPts val="2000"/>
              <a:buFont typeface="Garamond" panose="02020404030301010803"/>
              <a:buNone/>
            </a:pPr>
            <a:r>
              <a:rPr lang="en-US" sz="2400" b="1">
                <a:sym typeface="+mn-ea"/>
              </a:rPr>
              <a:t>Examples: </a:t>
            </a:r>
            <a:r>
              <a:rPr lang="en-US" sz="2400">
                <a:sym typeface="+mn-ea"/>
              </a:rPr>
              <a:t>length(), equals(), compareTo(), sqrt(), etc.</a:t>
            </a:r>
            <a:endParaRPr lang="en-US" sz="2400">
              <a:sym typeface="+mn-ea"/>
            </a:endParaRPr>
          </a:p>
          <a:p>
            <a:pPr marL="0" lvl="0" indent="0" algn="l" rtl="0">
              <a:lnSpc>
                <a:spcPct val="100000"/>
              </a:lnSpc>
              <a:spcBef>
                <a:spcPts val="600"/>
              </a:spcBef>
              <a:spcAft>
                <a:spcPts val="0"/>
              </a:spcAft>
              <a:buSzPts val="2000"/>
              <a:buFont typeface="Garamond" panose="02020404030301010803"/>
              <a:buNone/>
            </a:pPr>
            <a:r>
              <a:rPr lang="en-US" sz="2000">
                <a:sym typeface="+mn-ea"/>
              </a:rPr>
              <a:t>Import related package</a:t>
            </a:r>
            <a:endParaRPr lang="en-US" sz="2000">
              <a:sym typeface="+mn-ea"/>
            </a:endParaRPr>
          </a:p>
          <a:p>
            <a:pPr marL="0" lvl="0" indent="0" algn="l" rtl="0">
              <a:lnSpc>
                <a:spcPct val="100000"/>
              </a:lnSpc>
              <a:spcBef>
                <a:spcPts val="0"/>
              </a:spcBef>
              <a:spcAft>
                <a:spcPts val="0"/>
              </a:spcAft>
              <a:buSzPts val="2000"/>
              <a:buFont typeface="Garamond" panose="02020404030301010803"/>
              <a:buNone/>
            </a:pPr>
            <a:r>
              <a:rPr lang="en-US" sz="2400">
                <a:sym typeface="+mn-ea"/>
              </a:rPr>
              <a:t>The method written by the user or programmer is known as a user-defined method</a:t>
            </a:r>
            <a:endParaRPr lang="en-US" sz="2400">
              <a:sym typeface="+mn-ea"/>
            </a:endParaRPr>
          </a:p>
          <a:p>
            <a:pPr marL="0" lvl="0" indent="0" algn="l" rtl="0">
              <a:lnSpc>
                <a:spcPct val="100000"/>
              </a:lnSpc>
              <a:spcBef>
                <a:spcPts val="600"/>
              </a:spcBef>
              <a:spcAft>
                <a:spcPts val="0"/>
              </a:spcAft>
              <a:buSzPts val="2000"/>
              <a:buFont typeface="Garamond" panose="02020404030301010803"/>
              <a:buNone/>
            </a:pPr>
            <a:r>
              <a:rPr lang="en-US" sz="2400">
                <a:sym typeface="+mn-ea"/>
              </a:rPr>
              <a:t>We can modify the method according to our requirement.</a:t>
            </a:r>
            <a:endParaRPr lang="en-US" sz="2400">
              <a:sym typeface="+mn-ea"/>
            </a:endParaRPr>
          </a:p>
          <a:p>
            <a:endParaRPr lang="en-US" sz="2400">
              <a:sym typeface="+mn-ea"/>
            </a:endParaRPr>
          </a:p>
        </p:txBody>
      </p:sp>
      <p:pic>
        <p:nvPicPr>
          <p:cNvPr id="6" name="Content Placeholder 5"/>
          <p:cNvPicPr>
            <a:picLocks noChangeAspect="1"/>
          </p:cNvPicPr>
          <p:nvPr>
            <p:ph idx="1"/>
          </p:nvPr>
        </p:nvPicPr>
        <p:blipFill>
          <a:blip r:embed="rId1"/>
          <a:stretch>
            <a:fillRect/>
          </a:stretch>
        </p:blipFill>
        <p:spPr>
          <a:xfrm>
            <a:off x="5394325" y="1202690"/>
            <a:ext cx="6255385" cy="5123815"/>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Autofit/>
          </a:bodyPr>
          <a:p>
            <a:pPr algn="ctr"/>
            <a:r>
              <a:rPr lang="en-US" sz="3600"/>
              <a:t>Access Specifiers</a:t>
            </a:r>
            <a:endParaRPr lang="en-US" sz="3600"/>
          </a:p>
        </p:txBody>
      </p:sp>
      <p:sp>
        <p:nvSpPr>
          <p:cNvPr id="6" name="Text Placeholder 5"/>
          <p:cNvSpPr>
            <a:spLocks noGrp="1"/>
          </p:cNvSpPr>
          <p:nvPr>
            <p:ph type="body" sz="quarter" idx="14"/>
          </p:nvPr>
        </p:nvSpPr>
        <p:spPr>
          <a:xfrm>
            <a:off x="408940" y="1002030"/>
            <a:ext cx="11160125" cy="5307965"/>
          </a:xfrm>
        </p:spPr>
        <p:txBody>
          <a:bodyPr>
            <a:noAutofit/>
          </a:bodyPr>
          <a:p>
            <a:pPr marL="0" lvl="0" indent="0" algn="l" rtl="0">
              <a:lnSpc>
                <a:spcPct val="100000"/>
              </a:lnSpc>
              <a:spcBef>
                <a:spcPts val="0"/>
              </a:spcBef>
              <a:spcAft>
                <a:spcPts val="0"/>
              </a:spcAft>
              <a:buSzPct val="100000"/>
              <a:buFont typeface="Garamond" panose="02020404030301010803"/>
              <a:buNone/>
            </a:pPr>
            <a:r>
              <a:rPr lang="en-US" sz="2600" b="1" u="sng">
                <a:sym typeface="+mn-ea"/>
              </a:rPr>
              <a:t>Access Specifier:</a:t>
            </a:r>
            <a:r>
              <a:rPr lang="en-US" sz="2600">
                <a:sym typeface="+mn-ea"/>
              </a:rPr>
              <a:t> </a:t>
            </a:r>
            <a:endParaRPr lang="en-US" sz="2600"/>
          </a:p>
          <a:p>
            <a:pPr marL="0" lvl="0" indent="0" algn="l" rtl="0">
              <a:lnSpc>
                <a:spcPct val="100000"/>
              </a:lnSpc>
              <a:spcBef>
                <a:spcPts val="600"/>
              </a:spcBef>
              <a:spcAft>
                <a:spcPts val="0"/>
              </a:spcAft>
              <a:buSzPct val="100000"/>
              <a:buFont typeface="Garamond" panose="02020404030301010803"/>
              <a:buNone/>
            </a:pPr>
            <a:r>
              <a:rPr lang="en-US" sz="2600">
                <a:sym typeface="+mn-ea"/>
              </a:rPr>
              <a:t>   Access specifier or modifier is the access type of the method. It specifies the visibility of the method. Java provides four types of access specifier:</a:t>
            </a:r>
            <a:endParaRPr lang="en-US" sz="2600"/>
          </a:p>
          <a:p>
            <a:pPr marL="0" lvl="0" indent="0" algn="l" rtl="0">
              <a:lnSpc>
                <a:spcPct val="100000"/>
              </a:lnSpc>
              <a:spcBef>
                <a:spcPts val="600"/>
              </a:spcBef>
              <a:spcAft>
                <a:spcPts val="0"/>
              </a:spcAft>
              <a:buSzPct val="100000"/>
              <a:buFont typeface="Garamond" panose="02020404030301010803"/>
              <a:buNone/>
            </a:pPr>
            <a:r>
              <a:rPr lang="en-US" sz="2600" b="1" u="sng">
                <a:sym typeface="+mn-ea"/>
              </a:rPr>
              <a:t>Public</a:t>
            </a:r>
            <a:r>
              <a:rPr lang="en-US" sz="2600">
                <a:sym typeface="+mn-ea"/>
              </a:rPr>
              <a:t>: The method is accessible by all classes when we use public specifier in our application.</a:t>
            </a:r>
            <a:endParaRPr lang="en-US" sz="2600"/>
          </a:p>
          <a:p>
            <a:pPr marL="0" lvl="0" indent="0" algn="l" rtl="0">
              <a:lnSpc>
                <a:spcPct val="100000"/>
              </a:lnSpc>
              <a:spcBef>
                <a:spcPts val="600"/>
              </a:spcBef>
              <a:spcAft>
                <a:spcPts val="0"/>
              </a:spcAft>
              <a:buSzPct val="100000"/>
              <a:buFont typeface="Garamond" panose="02020404030301010803"/>
              <a:buNone/>
            </a:pPr>
            <a:r>
              <a:rPr lang="en-US" sz="2600" b="1" u="sng">
                <a:sym typeface="+mn-ea"/>
              </a:rPr>
              <a:t>Private</a:t>
            </a:r>
            <a:r>
              <a:rPr lang="en-US" sz="2600">
                <a:sym typeface="+mn-ea"/>
              </a:rPr>
              <a:t>: When we use a private access specifier, the method is accessible only in the classes in which it is defined.</a:t>
            </a:r>
            <a:endParaRPr lang="en-US" sz="2600"/>
          </a:p>
          <a:p>
            <a:pPr marL="0" lvl="0" indent="0" algn="l" rtl="0">
              <a:lnSpc>
                <a:spcPct val="100000"/>
              </a:lnSpc>
              <a:spcBef>
                <a:spcPts val="600"/>
              </a:spcBef>
              <a:spcAft>
                <a:spcPts val="0"/>
              </a:spcAft>
              <a:buSzPct val="100000"/>
              <a:buFont typeface="Garamond" panose="02020404030301010803"/>
              <a:buNone/>
            </a:pPr>
            <a:r>
              <a:rPr lang="en-US" sz="2600" b="1" u="sng">
                <a:sym typeface="+mn-ea"/>
              </a:rPr>
              <a:t>Protected:</a:t>
            </a:r>
            <a:r>
              <a:rPr lang="en-US" sz="2600">
                <a:sym typeface="+mn-ea"/>
              </a:rPr>
              <a:t> When we use protected access specifier, the method is accessible within the same package or subclasses in a different package.</a:t>
            </a:r>
            <a:endParaRPr lang="en-US" sz="2600"/>
          </a:p>
          <a:p>
            <a:pPr marL="0" lvl="0" indent="0" algn="l" rtl="0">
              <a:lnSpc>
                <a:spcPct val="100000"/>
              </a:lnSpc>
              <a:spcBef>
                <a:spcPts val="600"/>
              </a:spcBef>
              <a:spcAft>
                <a:spcPts val="0"/>
              </a:spcAft>
              <a:buSzPct val="100000"/>
              <a:buFont typeface="Garamond" panose="02020404030301010803"/>
              <a:buNone/>
            </a:pPr>
            <a:r>
              <a:rPr lang="en-US" sz="2600" b="1" u="sng">
                <a:sym typeface="+mn-ea"/>
              </a:rPr>
              <a:t>Default:</a:t>
            </a:r>
            <a:r>
              <a:rPr lang="en-US" sz="2600">
                <a:sym typeface="+mn-ea"/>
              </a:rPr>
              <a:t> When we do not use any access specifier in the method declaration, Java uses default access specifier by default. It is visible only from the same package only.</a:t>
            </a:r>
            <a:endParaRPr lang="en-US" sz="2600"/>
          </a:p>
          <a:p>
            <a:endParaRPr lang="en-US" sz="2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194" name="Google Shape;194;p10"/>
          <p:cNvPicPr preferRelativeResize="0">
            <a:picLocks noGrp="1"/>
          </p:cNvPicPr>
          <p:nvPr>
            <p:ph type="body" idx="1"/>
          </p:nvPr>
        </p:nvPicPr>
        <p:blipFill rotWithShape="1">
          <a:blip r:embed="rId1"/>
          <a:srcRect/>
          <a:stretch>
            <a:fillRect/>
          </a:stretch>
        </p:blipFill>
        <p:spPr>
          <a:xfrm>
            <a:off x="457200" y="906145"/>
            <a:ext cx="11064240" cy="54273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3600"/>
              <a:t>Methods in Java</a:t>
            </a:r>
            <a:endParaRPr lang="en-US" sz="3600"/>
          </a:p>
        </p:txBody>
      </p:sp>
      <p:sp>
        <p:nvSpPr>
          <p:cNvPr id="4" name="Text Placeholder 3"/>
          <p:cNvSpPr>
            <a:spLocks noGrp="1"/>
          </p:cNvSpPr>
          <p:nvPr>
            <p:ph type="body" sz="quarter" idx="14"/>
          </p:nvPr>
        </p:nvSpPr>
        <p:spPr>
          <a:xfrm>
            <a:off x="408940" y="1176020"/>
            <a:ext cx="11160125" cy="5133975"/>
          </a:xfrm>
        </p:spPr>
        <p:txBody>
          <a:bodyPr>
            <a:normAutofit fontScale="70000"/>
          </a:bodyPr>
          <a:p>
            <a:pPr marL="0" lvl="0" indent="0" algn="l" rtl="0">
              <a:lnSpc>
                <a:spcPct val="100000"/>
              </a:lnSpc>
              <a:spcBef>
                <a:spcPts val="0"/>
              </a:spcBef>
              <a:spcAft>
                <a:spcPts val="0"/>
              </a:spcAft>
              <a:buSzPct val="100000"/>
              <a:buFont typeface="Garamond" panose="02020404030301010803"/>
              <a:buNone/>
            </a:pPr>
            <a:r>
              <a:rPr lang="en-US" b="1">
                <a:sym typeface="+mn-ea"/>
              </a:rPr>
              <a:t>Return Type:</a:t>
            </a:r>
            <a:r>
              <a:rPr lang="en-US">
                <a:sym typeface="+mn-ea"/>
              </a:rPr>
              <a:t> </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Return type is a data type that the method returns.  </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If the method does not return anything, we use void keyword.</a:t>
            </a:r>
            <a:endParaRPr lang="en-US"/>
          </a:p>
          <a:p>
            <a:pPr marL="0" lvl="0" indent="0" algn="l" rtl="0">
              <a:lnSpc>
                <a:spcPct val="100000"/>
              </a:lnSpc>
              <a:spcBef>
                <a:spcPts val="600"/>
              </a:spcBef>
              <a:spcAft>
                <a:spcPts val="0"/>
              </a:spcAft>
              <a:buSzPct val="100000"/>
              <a:buFont typeface="Garamond" panose="02020404030301010803"/>
              <a:buNone/>
            </a:pPr>
            <a:r>
              <a:rPr lang="en-US" b="1">
                <a:sym typeface="+mn-ea"/>
              </a:rPr>
              <a:t>Method Name: </a:t>
            </a:r>
            <a:endParaRPr lang="en-US" b="1"/>
          </a:p>
          <a:p>
            <a:pPr marL="0" lvl="0" indent="0" algn="l" rtl="0">
              <a:lnSpc>
                <a:spcPct val="100000"/>
              </a:lnSpc>
              <a:spcBef>
                <a:spcPts val="600"/>
              </a:spcBef>
              <a:spcAft>
                <a:spcPts val="0"/>
              </a:spcAft>
              <a:buSzPct val="100000"/>
              <a:buFont typeface="Garamond" panose="02020404030301010803"/>
              <a:buNone/>
            </a:pPr>
            <a:r>
              <a:rPr lang="en-US">
                <a:sym typeface="+mn-ea"/>
              </a:rPr>
              <a:t>It is a unique name that is used to define the name of a method. </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 method is invoked by its name.</a:t>
            </a:r>
            <a:endParaRPr lang="en-US"/>
          </a:p>
          <a:p>
            <a:pPr marL="0" lvl="0" indent="0" algn="l" rtl="0">
              <a:lnSpc>
                <a:spcPct val="100000"/>
              </a:lnSpc>
              <a:spcBef>
                <a:spcPts val="600"/>
              </a:spcBef>
              <a:spcAft>
                <a:spcPts val="0"/>
              </a:spcAft>
              <a:buSzPct val="100000"/>
              <a:buFont typeface="Garamond" panose="02020404030301010803"/>
              <a:buNone/>
            </a:pPr>
            <a:r>
              <a:rPr lang="en-US" b="1">
                <a:sym typeface="+mn-ea"/>
              </a:rPr>
              <a:t>Parameter List: </a:t>
            </a:r>
            <a:endParaRPr lang="en-US" b="1"/>
          </a:p>
          <a:p>
            <a:pPr marL="0" lvl="0" indent="0" algn="l" rtl="0">
              <a:lnSpc>
                <a:spcPct val="100000"/>
              </a:lnSpc>
              <a:spcBef>
                <a:spcPts val="600"/>
              </a:spcBef>
              <a:spcAft>
                <a:spcPts val="0"/>
              </a:spcAft>
              <a:buSzPct val="100000"/>
              <a:buFont typeface="Garamond" panose="02020404030301010803"/>
              <a:buNone/>
            </a:pPr>
            <a:r>
              <a:rPr lang="en-US">
                <a:sym typeface="+mn-ea"/>
              </a:rPr>
              <a:t>It is the list of parameters separated by a comma and enclosed in the pair of parentheses. It contains the data type and variable name. If the method has no parameter, left the parentheses blank.</a:t>
            </a:r>
            <a:endParaRPr lang="en-US"/>
          </a:p>
          <a:p>
            <a:pPr marL="0" lvl="0" indent="0" algn="l" rtl="0">
              <a:lnSpc>
                <a:spcPct val="100000"/>
              </a:lnSpc>
              <a:spcBef>
                <a:spcPts val="600"/>
              </a:spcBef>
              <a:spcAft>
                <a:spcPts val="0"/>
              </a:spcAft>
              <a:buSzPct val="100000"/>
              <a:buFont typeface="Garamond" panose="02020404030301010803"/>
              <a:buNone/>
            </a:pPr>
            <a:r>
              <a:rPr lang="en-US" b="1">
                <a:sym typeface="+mn-ea"/>
              </a:rPr>
              <a:t>Method Body: </a:t>
            </a:r>
            <a:r>
              <a:rPr lang="en-US">
                <a:sym typeface="+mn-ea"/>
              </a:rPr>
              <a:t>It is a part of the method declaration. It contains all the actions to be performed. It is enclosed within the pair of curly braces.</a:t>
            </a:r>
            <a:endParaRPr lang="en-US"/>
          </a:p>
          <a:p>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t>Example</a:t>
            </a:r>
            <a:endParaRPr lang="en-US"/>
          </a:p>
        </p:txBody>
      </p:sp>
      <p:sp>
        <p:nvSpPr>
          <p:cNvPr id="4" name="Text Placeholder 3"/>
          <p:cNvSpPr>
            <a:spLocks noGrp="1"/>
          </p:cNvSpPr>
          <p:nvPr>
            <p:ph type="body" sz="quarter" idx="14"/>
          </p:nvPr>
        </p:nvSpPr>
        <p:spPr>
          <a:xfrm>
            <a:off x="408940" y="887095"/>
            <a:ext cx="11160125" cy="5896610"/>
          </a:xfrm>
        </p:spPr>
        <p:txBody>
          <a:bodyPr>
            <a:normAutofit fontScale="6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Example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a = 15;</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b = 5;</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Example e=new Example();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c = e.</a:t>
            </a:r>
            <a:r>
              <a:rPr lang="en-US" b="1">
                <a:solidFill>
                  <a:srgbClr val="0070C0"/>
                </a:solidFill>
                <a:latin typeface="Garamond" panose="02020404030301010803"/>
                <a:ea typeface="Garamond" panose="02020404030301010803"/>
                <a:cs typeface="Garamond" panose="02020404030301010803"/>
                <a:sym typeface="Garamond" panose="02020404030301010803"/>
              </a:rPr>
              <a:t>minNumber</a:t>
            </a:r>
            <a:r>
              <a:rPr lang="en-US">
                <a:solidFill>
                  <a:schemeClr val="dk1"/>
                </a:solidFill>
                <a:latin typeface="Garamond" panose="02020404030301010803"/>
                <a:ea typeface="Garamond" panose="02020404030301010803"/>
                <a:cs typeface="Garamond" panose="02020404030301010803"/>
                <a:sym typeface="Garamond" panose="02020404030301010803"/>
              </a:rPr>
              <a:t>(a, b);</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System.out.println("Minimum Value = " + c);</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 public  int minNumber(int n1, int n2)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int min;</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if (n1 &gt; n2)</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min = n2;</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else</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min = n1;</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return min;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pPr algn="ctr"/>
            <a:r>
              <a:rPr lang="en-US">
                <a:sym typeface="+mn-ea"/>
              </a:rPr>
              <a:t>CONSTRUCTORS</a:t>
            </a:r>
            <a:br>
              <a:rPr lang="en-US"/>
            </a:br>
            <a:endParaRPr lang="en-US"/>
          </a:p>
        </p:txBody>
      </p:sp>
      <p:sp>
        <p:nvSpPr>
          <p:cNvPr id="4" name="Text Placeholder 3"/>
          <p:cNvSpPr>
            <a:spLocks noGrp="1"/>
          </p:cNvSpPr>
          <p:nvPr>
            <p:ph type="body" sz="quarter" idx="14"/>
          </p:nvPr>
        </p:nvSpPr>
        <p:spPr/>
        <p:txBody>
          <a:bodyPr>
            <a:normAutofit fontScale="70000"/>
          </a:bodyPr>
          <a:p>
            <a:pPr marL="342900" lvl="0" indent="-342900" algn="l" rtl="0">
              <a:lnSpc>
                <a:spcPct val="100000"/>
              </a:lnSpc>
              <a:spcBef>
                <a:spcPts val="0"/>
              </a:spcBef>
              <a:spcAft>
                <a:spcPts val="0"/>
              </a:spcAft>
              <a:buSzPct val="100000"/>
              <a:buFont typeface="Arial" panose="020B0604020202020204"/>
              <a:buChar char="•"/>
            </a:pPr>
            <a:r>
              <a:rPr lang="en-US">
                <a:sym typeface="+mn-ea"/>
              </a:rPr>
              <a:t>A constructor initializes an object when it is created.</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we use a constructor to give initial values to the instance variables defined by the class, or to perform any other start-up procedures </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It has the same name as the class in which it resides.</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It is syntactically similar to a method</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At the time of calling constructor, memory for the object is allocated in the memory.</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Every time an object is created using the new() keyword, at least one constructor is called.</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It calls a default constructor if there is no constructor available in the class. In such case, Java compiler provides a default constructor by default(initializes all member variables to zero)</a:t>
            </a:r>
            <a:endParaRPr lang="en-US"/>
          </a:p>
          <a:p>
            <a:pPr marL="342900" lvl="0" indent="-342900" algn="l" rtl="0">
              <a:lnSpc>
                <a:spcPct val="100000"/>
              </a:lnSpc>
              <a:spcBef>
                <a:spcPts val="600"/>
              </a:spcBef>
              <a:spcAft>
                <a:spcPts val="0"/>
              </a:spcAft>
              <a:buSzPct val="100000"/>
              <a:buFont typeface="Arial" panose="020B0604020202020204"/>
              <a:buChar char="•"/>
            </a:pPr>
            <a:r>
              <a:rPr lang="en-US">
                <a:sym typeface="+mn-ea"/>
              </a:rPr>
              <a:t>Once we define our own constructor, the default constructor is no longer used.</a:t>
            </a:r>
            <a:endParaRPr lang="en-US"/>
          </a:p>
          <a:p>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4000"/>
              <a:t>Constructors</a:t>
            </a:r>
            <a:endParaRPr lang="en-US" sz="4000"/>
          </a:p>
        </p:txBody>
      </p:sp>
      <p:sp>
        <p:nvSpPr>
          <p:cNvPr id="4" name="Text Placeholder 3"/>
          <p:cNvSpPr>
            <a:spLocks noGrp="1"/>
          </p:cNvSpPr>
          <p:nvPr>
            <p:ph type="body" sz="quarter" idx="14"/>
          </p:nvPr>
        </p:nvSpPr>
        <p:spPr>
          <a:xfrm>
            <a:off x="408940" y="887095"/>
            <a:ext cx="11160125" cy="5557520"/>
          </a:xfrm>
        </p:spPr>
        <p:txBody>
          <a:bodyPr>
            <a:normAutofit fontScale="70000"/>
          </a:bodyPr>
          <a:p>
            <a:pPr marL="0" lvl="0" indent="0" algn="l" rtl="0">
              <a:lnSpc>
                <a:spcPct val="100000"/>
              </a:lnSpc>
              <a:spcBef>
                <a:spcPts val="0"/>
              </a:spcBef>
              <a:spcAft>
                <a:spcPts val="0"/>
              </a:spcAft>
              <a:buSzPts val="2000"/>
              <a:buFont typeface="Garamond" panose="02020404030301010803"/>
              <a:buNone/>
            </a:pPr>
            <a:r>
              <a:rPr lang="en-US" b="1">
                <a:sym typeface="+mn-ea"/>
              </a:rPr>
              <a:t>Rules for creating Java constructor</a:t>
            </a:r>
            <a:endParaRPr lang="en-US" b="1"/>
          </a:p>
          <a:p>
            <a:pPr marL="342900" lvl="0" indent="-342900" algn="l" rtl="0">
              <a:lnSpc>
                <a:spcPct val="100000"/>
              </a:lnSpc>
              <a:spcBef>
                <a:spcPts val="600"/>
              </a:spcBef>
              <a:spcAft>
                <a:spcPts val="0"/>
              </a:spcAft>
              <a:buSzPts val="2000"/>
              <a:buFont typeface="Arial" panose="020B0604020202020204"/>
              <a:buChar char="•"/>
            </a:pPr>
            <a:r>
              <a:rPr lang="en-US">
                <a:sym typeface="+mn-ea"/>
              </a:rPr>
              <a:t>Constructor name must be the same as its class name</a:t>
            </a:r>
            <a:endParaRPr lang="en-US"/>
          </a:p>
          <a:p>
            <a:pPr marL="342900" lvl="0" indent="-342900" algn="l" rtl="0">
              <a:lnSpc>
                <a:spcPct val="100000"/>
              </a:lnSpc>
              <a:spcBef>
                <a:spcPts val="600"/>
              </a:spcBef>
              <a:spcAft>
                <a:spcPts val="0"/>
              </a:spcAft>
              <a:buSzPts val="2000"/>
              <a:buFont typeface="Arial" panose="020B0604020202020204"/>
              <a:buChar char="•"/>
            </a:pPr>
            <a:r>
              <a:rPr lang="en-US">
                <a:sym typeface="+mn-ea"/>
              </a:rPr>
              <a:t>A Constructor must have no explicit return type</a:t>
            </a:r>
            <a:endParaRPr lang="en-US"/>
          </a:p>
          <a:p>
            <a:pPr marL="342900" lvl="0" indent="-342900" algn="l" rtl="0">
              <a:lnSpc>
                <a:spcPct val="100000"/>
              </a:lnSpc>
              <a:spcBef>
                <a:spcPts val="600"/>
              </a:spcBef>
              <a:spcAft>
                <a:spcPts val="0"/>
              </a:spcAft>
              <a:buSzPts val="2000"/>
              <a:buFont typeface="Arial" panose="020B0604020202020204"/>
              <a:buChar char="•"/>
            </a:pPr>
            <a:r>
              <a:rPr lang="en-US">
                <a:sym typeface="+mn-ea"/>
              </a:rPr>
              <a:t>A Java constructor cannot be abstract, static, final, and synchronized</a:t>
            </a:r>
            <a:endParaRPr lang="en-US"/>
          </a:p>
          <a:p>
            <a:pPr marL="0" lvl="0" indent="0" algn="l" rtl="0">
              <a:lnSpc>
                <a:spcPct val="100000"/>
              </a:lnSpc>
              <a:spcBef>
                <a:spcPts val="600"/>
              </a:spcBef>
              <a:spcAft>
                <a:spcPts val="0"/>
              </a:spcAft>
              <a:buSzPts val="2000"/>
              <a:buFont typeface="Arial" panose="020B0604020202020204"/>
              <a:buNone/>
            </a:pPr>
            <a:r>
              <a:rPr lang="en-US">
                <a:sym typeface="+mn-ea"/>
              </a:rPr>
              <a:t>There are two types of constructors in Java:</a:t>
            </a:r>
            <a:endParaRPr lang="en-US"/>
          </a:p>
          <a:p>
            <a:pPr marL="457200" lvl="0" indent="-457200" algn="l" rtl="0">
              <a:lnSpc>
                <a:spcPct val="100000"/>
              </a:lnSpc>
              <a:spcBef>
                <a:spcPts val="600"/>
              </a:spcBef>
              <a:spcAft>
                <a:spcPts val="0"/>
              </a:spcAft>
              <a:buSzPts val="2000"/>
              <a:buFont typeface="Arial" panose="020B0604020202020204"/>
              <a:buAutoNum type="arabicPeriod"/>
            </a:pPr>
            <a:r>
              <a:rPr lang="en-US">
                <a:sym typeface="+mn-ea"/>
              </a:rPr>
              <a:t>No-arguments constructor</a:t>
            </a:r>
            <a:endParaRPr lang="en-US"/>
          </a:p>
          <a:p>
            <a:pPr marL="457200" lvl="0" indent="-457200" algn="l" rtl="0">
              <a:lnSpc>
                <a:spcPct val="100000"/>
              </a:lnSpc>
              <a:spcBef>
                <a:spcPts val="600"/>
              </a:spcBef>
              <a:spcAft>
                <a:spcPts val="0"/>
              </a:spcAft>
              <a:buSzPts val="2000"/>
              <a:buFont typeface="Arial" panose="020B0604020202020204"/>
              <a:buAutoNum type="arabicPeriod"/>
            </a:pPr>
            <a:r>
              <a:rPr lang="en-US">
                <a:solidFill>
                  <a:schemeClr val="tx1"/>
                </a:solidFill>
                <a:sym typeface="+mn-ea"/>
              </a:rPr>
              <a:t>Parameterized constructor</a:t>
            </a:r>
            <a:endParaRPr lang="en-US">
              <a:solidFill>
                <a:schemeClr val="tx1"/>
              </a:solidFill>
              <a:sym typeface="+mn-ea"/>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Syntax:</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ClassName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ClassName()</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457200" lvl="0" indent="-457200" algn="l" rtl="0">
              <a:lnSpc>
                <a:spcPct val="100000"/>
              </a:lnSpc>
              <a:spcBef>
                <a:spcPts val="600"/>
              </a:spcBef>
              <a:spcAft>
                <a:spcPts val="0"/>
              </a:spcAft>
              <a:buSzPts val="2000"/>
              <a:buFont typeface="Arial" panose="020B0604020202020204"/>
              <a:buAutoNum type="arabicPeriod"/>
            </a:pP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756285"/>
            <a:ext cx="10257790" cy="629920"/>
          </a:xfrm>
        </p:spPr>
        <p:txBody>
          <a:bodyPr/>
          <a:p>
            <a:pPr algn="ctr"/>
            <a:r>
              <a:rPr lang="en-US">
                <a:sym typeface="+mn-ea"/>
              </a:rPr>
              <a:t>NO-ARGUMENTS CONSTRUCTOR</a:t>
            </a:r>
            <a:endParaRPr lang="en-US"/>
          </a:p>
        </p:txBody>
      </p:sp>
      <p:sp>
        <p:nvSpPr>
          <p:cNvPr id="4" name="Content Placeholder 3"/>
          <p:cNvSpPr>
            <a:spLocks noGrp="1"/>
          </p:cNvSpPr>
          <p:nvPr>
            <p:ph sz="half" idx="2"/>
          </p:nvPr>
        </p:nvSpPr>
        <p:spPr>
          <a:xfrm>
            <a:off x="337185" y="1548765"/>
            <a:ext cx="5388610" cy="4578985"/>
          </a:xfrm>
        </p:spPr>
        <p:txBody>
          <a:bodyPr>
            <a:normAutofit lnSpcReduction="10000"/>
          </a:bodyPr>
          <a:p>
            <a:pPr marL="0" lvl="0" indent="0" algn="l" rtl="0">
              <a:lnSpc>
                <a:spcPct val="100000"/>
              </a:lnSpc>
              <a:spcBef>
                <a:spcPts val="0"/>
              </a:spcBef>
              <a:spcAft>
                <a:spcPts val="0"/>
              </a:spcAft>
              <a:buSzPts val="2000"/>
              <a:buFont typeface="Garamond" panose="02020404030301010803"/>
              <a:buNone/>
            </a:pPr>
            <a:r>
              <a:rPr lang="en-US">
                <a:sym typeface="+mn-ea"/>
              </a:rPr>
              <a:t>No argument constructors of Java does not accept any parameters.</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Instance variables of a method will be initialized with fixed values for all objects.</a:t>
            </a:r>
            <a:endParaRPr lang="en-US"/>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Syntax:</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ClassName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ClassName()</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var_name=value;</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6" name="Content Placeholder 5"/>
          <p:cNvSpPr>
            <a:spLocks noGrp="1"/>
          </p:cNvSpPr>
          <p:nvPr>
            <p:ph sz="quarter" idx="4"/>
          </p:nvPr>
        </p:nvSpPr>
        <p:spPr>
          <a:xfrm>
            <a:off x="5922010" y="1881505"/>
            <a:ext cx="5796915" cy="4246245"/>
          </a:xfrm>
        </p:spPr>
        <p:txBody>
          <a:bodyPr>
            <a:normAutofit lnSpcReduction="20000"/>
          </a:bodyPr>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Example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public static void main(String args[])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MyClass o1 = new MyClass();</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MyClass o2 = new MyClass();</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System.out.println(o1.num + " " +o2.num);</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Output:</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10 10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854075"/>
            <a:ext cx="10052050" cy="574675"/>
          </a:xfrm>
        </p:spPr>
        <p:txBody>
          <a:bodyPr/>
          <a:p>
            <a:pPr algn="ctr"/>
            <a:r>
              <a:rPr lang="en-US">
                <a:sym typeface="+mn-ea"/>
              </a:rPr>
              <a:t>PARAMETERIZED CONSTRUCTOR</a:t>
            </a:r>
            <a:endParaRPr lang="en-US"/>
          </a:p>
        </p:txBody>
      </p:sp>
      <p:sp>
        <p:nvSpPr>
          <p:cNvPr id="5" name="Content Placeholder 4"/>
          <p:cNvSpPr>
            <a:spLocks noGrp="1"/>
          </p:cNvSpPr>
          <p:nvPr>
            <p:ph sz="half" idx="2"/>
          </p:nvPr>
        </p:nvSpPr>
        <p:spPr>
          <a:xfrm>
            <a:off x="337185" y="1534795"/>
            <a:ext cx="5388610" cy="4592955"/>
          </a:xfrm>
        </p:spPr>
        <p:txBody>
          <a:bodyPr>
            <a:normAutofit fontScale="80000"/>
          </a:bodyPr>
          <a:p>
            <a:pPr marL="0" lvl="0" indent="0" algn="l" rtl="0">
              <a:lnSpc>
                <a:spcPct val="100000"/>
              </a:lnSpc>
              <a:spcBef>
                <a:spcPts val="600"/>
              </a:spcBef>
              <a:spcAft>
                <a:spcPts val="0"/>
              </a:spcAft>
              <a:buSzPts val="2000"/>
              <a:buFont typeface="Garamond" panose="02020404030301010803"/>
              <a:buNone/>
            </a:pPr>
            <a:r>
              <a:rPr lang="en-US">
                <a:sym typeface="+mn-ea"/>
              </a:rPr>
              <a:t>The parameterized constructor is used to provide different values to distinct objects. However, you can provide the same values also.</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Accepts one or more parameters</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Parameters are added to a constructor in the same way that they are added to a method</a:t>
            </a:r>
            <a:endParaRPr lang="en-US"/>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Syntax:</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ClassName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ClassName(parameters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var_name=value;</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7" name="Content Placeholder 6"/>
          <p:cNvSpPr>
            <a:spLocks noGrp="1"/>
          </p:cNvSpPr>
          <p:nvPr>
            <p:ph sz="quarter" idx="4"/>
          </p:nvPr>
        </p:nvSpPr>
        <p:spPr>
          <a:xfrm>
            <a:off x="5725160" y="1428115"/>
            <a:ext cx="5814695" cy="5066665"/>
          </a:xfrm>
        </p:spPr>
        <p:txBody>
          <a:bodyPr>
            <a:normAutofit fontScale="70000"/>
          </a:bodyPr>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Example:</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MyClass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int x;</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MyClass(int i )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x = 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Example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public static void main(String args[])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MyClass o1 = new MyClass(10);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MyClass o2 = new MyClass(20);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System.out.println(o1.num + " " + o2.num);</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ctrTitle"/>
          </p:nvPr>
        </p:nvSpPr>
        <p:spPr/>
        <p:txBody>
          <a:bodyPr/>
          <a:p>
            <a:endParaRPr lang="en-US"/>
          </a:p>
        </p:txBody>
      </p:sp>
      <p:pic>
        <p:nvPicPr>
          <p:cNvPr id="9" name="Content Placeholder 8"/>
          <p:cNvPicPr>
            <a:picLocks noChangeAspect="1"/>
          </p:cNvPicPr>
          <p:nvPr>
            <p:ph idx="4294967295"/>
          </p:nvPr>
        </p:nvPicPr>
        <p:blipFill>
          <a:blip r:embed="rId1"/>
          <a:stretch>
            <a:fillRect/>
          </a:stretch>
        </p:blipFill>
        <p:spPr>
          <a:xfrm>
            <a:off x="913765" y="430530"/>
            <a:ext cx="10366375" cy="530479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CONSTRUCTOR OVERLOADING</a:t>
            </a:r>
            <a:endParaRPr lang="en-US"/>
          </a:p>
        </p:txBody>
      </p:sp>
      <p:sp>
        <p:nvSpPr>
          <p:cNvPr id="4" name="Text Placeholder 3"/>
          <p:cNvSpPr>
            <a:spLocks noGrp="1"/>
          </p:cNvSpPr>
          <p:nvPr>
            <p:ph type="body" sz="quarter" idx="14"/>
          </p:nvPr>
        </p:nvSpPr>
        <p:spPr/>
        <p:txBody>
          <a:bodyPr/>
          <a:p>
            <a:pPr marL="0" lvl="0" indent="0" algn="l" rtl="0">
              <a:lnSpc>
                <a:spcPct val="100000"/>
              </a:lnSpc>
              <a:spcBef>
                <a:spcPts val="0"/>
              </a:spcBef>
              <a:spcAft>
                <a:spcPts val="0"/>
              </a:spcAft>
              <a:buSzPts val="2000"/>
              <a:buFont typeface="Garamond" panose="02020404030301010803"/>
              <a:buNone/>
            </a:pPr>
            <a:r>
              <a:rPr lang="en-US">
                <a:sym typeface="+mn-ea"/>
              </a:rPr>
              <a:t>It is a technique of having more than one constructor with different parameter lists.</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Each constructor performs a different task.</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They are differentiated by the compiler by the number of parameters in the list and their types.</a:t>
            </a:r>
            <a:endParaRPr lang="en-US"/>
          </a:p>
          <a:p>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4"/>
          </p:nvPr>
        </p:nvSpPr>
        <p:spPr>
          <a:xfrm>
            <a:off x="408940" y="361315"/>
            <a:ext cx="11160125" cy="6013450"/>
          </a:xfrm>
        </p:spPr>
        <p:txBody>
          <a:bodyPr>
            <a:normAutofit fontScale="50000"/>
          </a:bodyPr>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class Student{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int id;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String name;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int age;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r>
              <a:rPr lang="en-US" b="1">
                <a:solidFill>
                  <a:schemeClr val="tx1"/>
                </a:solidFill>
                <a:latin typeface="Garamond" panose="02020404030301010803"/>
                <a:ea typeface="Garamond" panose="02020404030301010803"/>
                <a:cs typeface="Garamond" panose="02020404030301010803"/>
                <a:sym typeface="Garamond" panose="02020404030301010803"/>
              </a:rPr>
              <a:t> Student(int i,String n)</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id = i;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name = n;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r>
              <a:rPr lang="en-US" b="1">
                <a:solidFill>
                  <a:schemeClr val="tx1"/>
                </a:solidFill>
                <a:latin typeface="Garamond" panose="02020404030301010803"/>
                <a:ea typeface="Garamond" panose="02020404030301010803"/>
                <a:cs typeface="Garamond" panose="02020404030301010803"/>
                <a:sym typeface="Garamond" panose="02020404030301010803"/>
              </a:rPr>
              <a:t>Student(int i,String n,int a)</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id = i;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name = n;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age=a;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void display(){System.out.println(id+" "+name+" "+age);}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r>
              <a:rPr lang="en-US" b="1">
                <a:solidFill>
                  <a:schemeClr val="tx1"/>
                </a:solidFill>
                <a:latin typeface="Garamond" panose="02020404030301010803"/>
                <a:ea typeface="Garamond" panose="02020404030301010803"/>
                <a:cs typeface="Garamond" panose="02020404030301010803"/>
                <a:sym typeface="Garamond" panose="02020404030301010803"/>
              </a:rPr>
              <a:t>public static void main(String args[]){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Student s1 = new Student(11,"Jyothi");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Student s2 = new Student(22,"Rama",25);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s1.display();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s2.display();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tx1"/>
                </a:solidFill>
                <a:latin typeface="Garamond" panose="02020404030301010803"/>
                <a:ea typeface="Garamond" panose="02020404030301010803"/>
                <a:cs typeface="Garamond" panose="02020404030301010803"/>
                <a:sym typeface="Garamond" panose="02020404030301010803"/>
              </a:rPr>
              <a:t>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7" name="Text Box 6"/>
          <p:cNvSpPr txBox="1"/>
          <p:nvPr/>
        </p:nvSpPr>
        <p:spPr>
          <a:xfrm>
            <a:off x="6009005" y="4119245"/>
            <a:ext cx="3611245" cy="960120"/>
          </a:xfrm>
          <a:prstGeom prst="rect">
            <a:avLst/>
          </a:prstGeom>
          <a:noFill/>
        </p:spPr>
        <p:txBody>
          <a:bodyPr wrap="square" rtlCol="0">
            <a:spAutoFit/>
          </a:bodyPr>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Output: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11 jyothi 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22 Rama 25</a:t>
            </a:r>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METHOD OVERLOADING</a:t>
            </a:r>
            <a:endParaRPr lang="en-US"/>
          </a:p>
        </p:txBody>
      </p:sp>
      <p:sp>
        <p:nvSpPr>
          <p:cNvPr id="4" name="Text Placeholder 3"/>
          <p:cNvSpPr>
            <a:spLocks noGrp="1"/>
          </p:cNvSpPr>
          <p:nvPr>
            <p:ph type="body" sz="quarter" idx="14"/>
          </p:nvPr>
        </p:nvSpPr>
        <p:spPr/>
        <p:txBody>
          <a:bodyPr>
            <a:normAutofit fontScale="80000"/>
          </a:bodyPr>
          <a:p>
            <a:pPr marL="285750" lvl="0" indent="-285750" algn="l" rtl="0">
              <a:lnSpc>
                <a:spcPct val="100000"/>
              </a:lnSpc>
              <a:spcBef>
                <a:spcPts val="0"/>
              </a:spcBef>
              <a:spcAft>
                <a:spcPts val="0"/>
              </a:spcAft>
              <a:buSzPts val="2000"/>
              <a:buFont typeface="Arial" panose="020B0604020202020204"/>
              <a:buChar char="•"/>
            </a:pPr>
            <a:r>
              <a:rPr lang="en-US">
                <a:sym typeface="+mn-ea"/>
              </a:rPr>
              <a:t>Method overloading is one of the ways through which java supports polymorphism.</a:t>
            </a:r>
            <a:endParaRPr lang="en-US"/>
          </a:p>
          <a:p>
            <a:pPr marL="285750" lvl="0" indent="-285750" algn="l" rtl="0">
              <a:lnSpc>
                <a:spcPct val="100000"/>
              </a:lnSpc>
              <a:spcBef>
                <a:spcPts val="600"/>
              </a:spcBef>
              <a:spcAft>
                <a:spcPts val="0"/>
              </a:spcAft>
              <a:buSzPts val="2000"/>
              <a:buFont typeface="Arial" panose="020B0604020202020204"/>
              <a:buChar char="•"/>
            </a:pPr>
            <a:r>
              <a:rPr lang="en-US" b="1" u="sng">
                <a:sym typeface="+mn-ea"/>
              </a:rPr>
              <a:t>Polymorphism</a:t>
            </a:r>
            <a:r>
              <a:rPr lang="en-US">
                <a:sym typeface="+mn-ea"/>
              </a:rPr>
              <a:t> in Java is a concept by which we can perform a single action in different ways. </a:t>
            </a:r>
            <a:endParaRPr lang="en-US"/>
          </a:p>
          <a:p>
            <a:pPr marL="285750" lvl="0" indent="-285750" algn="l" rtl="0">
              <a:lnSpc>
                <a:spcPct val="100000"/>
              </a:lnSpc>
              <a:spcBef>
                <a:spcPts val="600"/>
              </a:spcBef>
              <a:spcAft>
                <a:spcPts val="0"/>
              </a:spcAft>
              <a:buSzPts val="2000"/>
              <a:buFont typeface="Arial" panose="020B0604020202020204"/>
              <a:buChar char="•"/>
            </a:pPr>
            <a:r>
              <a:rPr lang="en-US">
                <a:sym typeface="+mn-ea"/>
              </a:rPr>
              <a:t>There are two types of polymorphism in Java:</a:t>
            </a:r>
            <a:r>
              <a:rPr lang="en-US" b="1">
                <a:sym typeface="+mn-ea"/>
              </a:rPr>
              <a:t> compile-time polymorphism and runtime polymorphism.</a:t>
            </a:r>
            <a:r>
              <a:rPr lang="en-US">
                <a:sym typeface="+mn-ea"/>
              </a:rPr>
              <a:t> We can perform polymorphism in java by method overloading and method overriding.</a:t>
            </a:r>
            <a:endParaRPr lang="en-US"/>
          </a:p>
          <a:p>
            <a:pPr marL="285750" lvl="0" indent="-285750" algn="l" rtl="0">
              <a:lnSpc>
                <a:spcPct val="100000"/>
              </a:lnSpc>
              <a:spcBef>
                <a:spcPts val="600"/>
              </a:spcBef>
              <a:spcAft>
                <a:spcPts val="0"/>
              </a:spcAft>
              <a:buSzPts val="2000"/>
              <a:buFont typeface="Arial" panose="020B0604020202020204"/>
              <a:buChar char="•"/>
            </a:pPr>
            <a:r>
              <a:rPr lang="en-US" b="1">
                <a:sym typeface="+mn-ea"/>
              </a:rPr>
              <a:t>Compile Time Polymorphism</a:t>
            </a:r>
            <a:r>
              <a:rPr lang="en-US">
                <a:sym typeface="+mn-ea"/>
              </a:rPr>
              <a:t>: At compile-time, java knows which method to call by checking the method signatures. So this is called compile-time polymorphism or </a:t>
            </a:r>
            <a:r>
              <a:rPr lang="en-US" b="1">
                <a:sym typeface="+mn-ea"/>
              </a:rPr>
              <a:t>static or early binding. </a:t>
            </a:r>
            <a:r>
              <a:rPr lang="en-US">
                <a:sym typeface="+mn-ea"/>
              </a:rPr>
              <a:t>Compile-time polymorphism is achieved through </a:t>
            </a:r>
            <a:r>
              <a:rPr lang="en-US" b="1">
                <a:sym typeface="+mn-ea"/>
              </a:rPr>
              <a:t>method overloading.</a:t>
            </a:r>
            <a:endParaRPr lang="en-US" b="1"/>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2"/>
          <p:cNvSpPr txBox="1">
            <a:spLocks noGrp="1"/>
          </p:cNvSpPr>
          <p:nvPr>
            <p:ph type="body" idx="1"/>
          </p:nvPr>
        </p:nvSpPr>
        <p:spPr>
          <a:xfrm>
            <a:off x="6657340" y="3285490"/>
            <a:ext cx="3730625" cy="821055"/>
          </a:xfrm>
          <a:prstGeom prst="rect">
            <a:avLst/>
          </a:prstGeom>
          <a:noFill/>
          <a:ln>
            <a:noFill/>
          </a:ln>
        </p:spPr>
        <p:txBody>
          <a:bodyPr spcFirstLastPara="1" wrap="square" lIns="91441" tIns="45708" rIns="91441" bIns="45708" anchor="t" anchorCtr="0">
            <a:normAutofit fontScale="70000"/>
          </a:bodyPr>
          <a:lstStyle/>
          <a:p>
            <a:pPr marL="0" lvl="0" indent="0" algn="ctr" rtl="0">
              <a:lnSpc>
                <a:spcPct val="100000"/>
              </a:lnSpc>
              <a:spcBef>
                <a:spcPts val="0"/>
              </a:spcBef>
              <a:spcAft>
                <a:spcPts val="0"/>
              </a:spcAft>
              <a:buSzPts val="2000"/>
              <a:buFont typeface="Garamond" panose="02020404030301010803"/>
              <a:buNone/>
            </a:pPr>
            <a:r>
              <a:rPr lang="en-US"/>
              <a:t>Object oriented programming language</a:t>
            </a:r>
            <a:endParaRPr lang="en-US"/>
          </a:p>
        </p:txBody>
      </p:sp>
      <p:sp>
        <p:nvSpPr>
          <p:cNvPr id="207" name="Google Shape;207;p12"/>
          <p:cNvSpPr txBox="1">
            <a:spLocks noGrp="1"/>
          </p:cNvSpPr>
          <p:nvPr>
            <p:ph type="title"/>
          </p:nvPr>
        </p:nvSpPr>
        <p:spPr>
          <a:xfrm>
            <a:off x="4039807" y="975541"/>
            <a:ext cx="4115562" cy="701170"/>
          </a:xfrm>
          <a:prstGeom prst="rect">
            <a:avLst/>
          </a:prstGeom>
          <a:solidFill>
            <a:schemeClr val="lt1"/>
          </a:solidFill>
          <a:ln w="76200" cap="flat" cmpd="thinThick">
            <a:solidFill>
              <a:schemeClr val="lt1"/>
            </a:solidFill>
            <a:prstDash val="solid"/>
            <a:miter lim="800000"/>
            <a:headEnd type="none" w="sm" len="sm"/>
            <a:tailEnd type="none" w="sm" len="sm"/>
          </a:ln>
        </p:spPr>
        <p:txBody>
          <a:bodyPr spcFirstLastPara="1" wrap="square" lIns="91441" tIns="45708" rIns="91441" bIns="45708" anchor="ctr" anchorCtr="0">
            <a:normAutofit fontScale="90000"/>
          </a:bodyPr>
          <a:lstStyle/>
          <a:p>
            <a:pPr marL="0" lvl="0" indent="0" algn="ctr" rtl="0">
              <a:spcBef>
                <a:spcPts val="0"/>
              </a:spcBef>
              <a:spcAft>
                <a:spcPts val="0"/>
              </a:spcAft>
              <a:buClr>
                <a:srgbClr val="3F3F3F"/>
              </a:buClr>
              <a:buSzPts val="1800"/>
              <a:buFont typeface="Garamond" panose="02020404030301010803"/>
              <a:buNone/>
            </a:pPr>
            <a:r>
              <a:rPr lang="en-US" sz="3600"/>
              <a:t>PROGRAMMING LANGUAGES</a:t>
            </a:r>
            <a:endParaRPr lang="en-US" sz="3600"/>
          </a:p>
        </p:txBody>
      </p:sp>
      <p:sp>
        <p:nvSpPr>
          <p:cNvPr id="208" name="Google Shape;208;p12"/>
          <p:cNvSpPr txBox="1"/>
          <p:nvPr/>
        </p:nvSpPr>
        <p:spPr>
          <a:xfrm>
            <a:off x="4454209" y="2858025"/>
            <a:ext cx="3533929" cy="516890"/>
          </a:xfrm>
          <a:prstGeom prst="rect">
            <a:avLst/>
          </a:prstGeom>
          <a:noFill/>
          <a:ln w="9525" cap="flat" cmpd="sng">
            <a:solidFill>
              <a:schemeClr val="lt1"/>
            </a:solidFill>
            <a:prstDash val="solid"/>
            <a:round/>
            <a:headEnd type="none" w="sm" len="sm"/>
            <a:tailEnd type="none" w="sm" len="sm"/>
          </a:ln>
        </p:spPr>
        <p:txBody>
          <a:bodyPr spcFirstLastPara="1" wrap="square" lIns="91441" tIns="45708" rIns="91441" bIns="45708" anchor="t" anchorCtr="0">
            <a:spAutoFit/>
          </a:bodyPr>
          <a:lstStyle/>
          <a:p>
            <a:pPr marL="0" marR="0" lvl="0" indent="0" algn="ctr" rtl="0">
              <a:spcBef>
                <a:spcPts val="0"/>
              </a:spcBef>
              <a:spcAft>
                <a:spcPts val="0"/>
              </a:spcAft>
              <a:buNone/>
            </a:pPr>
            <a:r>
              <a:rPr lang="en-US" sz="2800">
                <a:solidFill>
                  <a:schemeClr val="lt1"/>
                </a:solidFill>
                <a:latin typeface="Garamond" panose="02020404030301010803"/>
                <a:ea typeface="Garamond" panose="02020404030301010803"/>
                <a:cs typeface="Garamond" panose="02020404030301010803"/>
                <a:sym typeface="Garamond" panose="02020404030301010803"/>
              </a:rPr>
              <a:t>Programming languages</a:t>
            </a:r>
            <a:endParaRPr lang="en-US" sz="2800">
              <a:solidFill>
                <a:schemeClr val="lt1"/>
              </a:solidFill>
              <a:latin typeface="Garamond" panose="02020404030301010803"/>
              <a:ea typeface="Garamond" panose="02020404030301010803"/>
              <a:cs typeface="Garamond" panose="02020404030301010803"/>
              <a:sym typeface="Garamond" panose="02020404030301010803"/>
            </a:endParaRPr>
          </a:p>
        </p:txBody>
      </p:sp>
      <p:sp>
        <p:nvSpPr>
          <p:cNvPr id="209" name="Google Shape;209;p12"/>
          <p:cNvSpPr txBox="1"/>
          <p:nvPr/>
        </p:nvSpPr>
        <p:spPr>
          <a:xfrm>
            <a:off x="2167770" y="4644306"/>
            <a:ext cx="3252518" cy="394970"/>
          </a:xfrm>
          <a:prstGeom prst="rect">
            <a:avLst/>
          </a:prstGeom>
          <a:noFill/>
          <a:ln w="9525" cap="flat" cmpd="sng">
            <a:solidFill>
              <a:schemeClr val="lt1"/>
            </a:solidFill>
            <a:prstDash val="solid"/>
            <a:round/>
            <a:headEnd type="none" w="sm" len="sm"/>
            <a:tailEnd type="none" w="sm" len="sm"/>
          </a:ln>
        </p:spPr>
        <p:txBody>
          <a:bodyPr spcFirstLastPara="1" wrap="square" lIns="91441" tIns="45708" rIns="91441" bIns="45708" anchor="t" anchorCtr="0">
            <a:spAutoFit/>
          </a:bodyPr>
          <a:lstStyle/>
          <a:p>
            <a:pPr marL="0" marR="0" lvl="0" indent="0" algn="l" rtl="0">
              <a:spcBef>
                <a:spcPts val="0"/>
              </a:spcBef>
              <a:spcAft>
                <a:spcPts val="0"/>
              </a:spcAft>
              <a:buNone/>
            </a:pPr>
            <a:r>
              <a:rPr lang="en-US" sz="2000">
                <a:solidFill>
                  <a:schemeClr val="lt1"/>
                </a:solidFill>
                <a:latin typeface="Garamond" panose="02020404030301010803"/>
                <a:ea typeface="Garamond" panose="02020404030301010803"/>
                <a:cs typeface="Garamond" panose="02020404030301010803"/>
                <a:sym typeface="Garamond" panose="02020404030301010803"/>
              </a:rPr>
              <a:t>Procedure Oriented  languages</a:t>
            </a:r>
            <a:endParaRPr lang="en-US" sz="2000">
              <a:solidFill>
                <a:schemeClr val="lt1"/>
              </a:solidFill>
              <a:latin typeface="Garamond" panose="02020404030301010803"/>
              <a:ea typeface="Garamond" panose="02020404030301010803"/>
              <a:cs typeface="Garamond" panose="02020404030301010803"/>
              <a:sym typeface="Garamond" panose="02020404030301010803"/>
            </a:endParaRPr>
          </a:p>
        </p:txBody>
      </p:sp>
      <p:sp>
        <p:nvSpPr>
          <p:cNvPr id="210" name="Google Shape;210;p12"/>
          <p:cNvSpPr txBox="1"/>
          <p:nvPr/>
        </p:nvSpPr>
        <p:spPr>
          <a:xfrm>
            <a:off x="7097905" y="4672829"/>
            <a:ext cx="2848486" cy="394970"/>
          </a:xfrm>
          <a:prstGeom prst="rect">
            <a:avLst/>
          </a:prstGeom>
          <a:noFill/>
          <a:ln w="9525" cap="flat" cmpd="sng">
            <a:solidFill>
              <a:schemeClr val="lt1"/>
            </a:solidFill>
            <a:prstDash val="solid"/>
            <a:round/>
            <a:headEnd type="none" w="sm" len="sm"/>
            <a:tailEnd type="none" w="sm" len="sm"/>
          </a:ln>
        </p:spPr>
        <p:txBody>
          <a:bodyPr spcFirstLastPara="1" wrap="square" lIns="91441" tIns="45708" rIns="91441" bIns="45708" anchor="t" anchorCtr="0">
            <a:spAutoFit/>
          </a:bodyPr>
          <a:lstStyle/>
          <a:p>
            <a:pPr marL="0" marR="0" lvl="0" indent="0" algn="l" rtl="0">
              <a:spcBef>
                <a:spcPts val="0"/>
              </a:spcBef>
              <a:spcAft>
                <a:spcPts val="0"/>
              </a:spcAft>
              <a:buNone/>
            </a:pPr>
            <a:r>
              <a:rPr lang="en-US" sz="2000">
                <a:solidFill>
                  <a:schemeClr val="lt1"/>
                </a:solidFill>
                <a:latin typeface="Garamond" panose="02020404030301010803"/>
                <a:ea typeface="Garamond" panose="02020404030301010803"/>
                <a:cs typeface="Garamond" panose="02020404030301010803"/>
                <a:sym typeface="Garamond" panose="02020404030301010803"/>
              </a:rPr>
              <a:t>Object Oriented languages</a:t>
            </a:r>
            <a:endParaRPr lang="en-US" sz="2000">
              <a:solidFill>
                <a:schemeClr val="lt1"/>
              </a:solidFill>
              <a:latin typeface="Garamond" panose="02020404030301010803"/>
              <a:ea typeface="Garamond" panose="02020404030301010803"/>
              <a:cs typeface="Garamond" panose="02020404030301010803"/>
              <a:sym typeface="Garamond" panose="02020404030301010803"/>
            </a:endParaRPr>
          </a:p>
        </p:txBody>
      </p:sp>
      <p:cxnSp>
        <p:nvCxnSpPr>
          <p:cNvPr id="211" name="Google Shape;211;p12"/>
          <p:cNvCxnSpPr/>
          <p:nvPr/>
        </p:nvCxnSpPr>
        <p:spPr>
          <a:xfrm>
            <a:off x="5973171" y="2021171"/>
            <a:ext cx="19204" cy="691328"/>
          </a:xfrm>
          <a:prstGeom prst="straightConnector1">
            <a:avLst/>
          </a:prstGeom>
          <a:noFill/>
          <a:ln w="9525" cap="flat" cmpd="sng">
            <a:solidFill>
              <a:schemeClr val="accent1"/>
            </a:solidFill>
            <a:prstDash val="solid"/>
            <a:round/>
            <a:headEnd type="none" w="sm" len="sm"/>
            <a:tailEnd type="none" w="sm" len="sm"/>
          </a:ln>
        </p:spPr>
      </p:cxnSp>
      <p:cxnSp>
        <p:nvCxnSpPr>
          <p:cNvPr id="212" name="Google Shape;212;p12"/>
          <p:cNvCxnSpPr/>
          <p:nvPr/>
        </p:nvCxnSpPr>
        <p:spPr>
          <a:xfrm>
            <a:off x="3667611" y="2712526"/>
            <a:ext cx="4858684" cy="1588"/>
          </a:xfrm>
          <a:prstGeom prst="straightConnector1">
            <a:avLst/>
          </a:prstGeom>
          <a:noFill/>
          <a:ln w="9525" cap="flat" cmpd="sng">
            <a:solidFill>
              <a:schemeClr val="accent1"/>
            </a:solidFill>
            <a:prstDash val="solid"/>
            <a:round/>
            <a:headEnd type="none" w="sm" len="sm"/>
            <a:tailEnd type="none" w="sm" len="sm"/>
          </a:ln>
        </p:spPr>
      </p:cxnSp>
      <p:cxnSp>
        <p:nvCxnSpPr>
          <p:cNvPr id="213" name="Google Shape;213;p12"/>
          <p:cNvCxnSpPr/>
          <p:nvPr/>
        </p:nvCxnSpPr>
        <p:spPr>
          <a:xfrm rot="5400000">
            <a:off x="3382441" y="2999601"/>
            <a:ext cx="570816" cy="794"/>
          </a:xfrm>
          <a:prstGeom prst="straightConnector1">
            <a:avLst/>
          </a:prstGeom>
          <a:noFill/>
          <a:ln w="9525" cap="flat" cmpd="sng">
            <a:solidFill>
              <a:schemeClr val="accent1"/>
            </a:solidFill>
            <a:prstDash val="solid"/>
            <a:round/>
            <a:headEnd type="none" w="sm" len="sm"/>
            <a:tailEnd type="none" w="sm" len="sm"/>
          </a:ln>
        </p:spPr>
      </p:cxnSp>
      <p:cxnSp>
        <p:nvCxnSpPr>
          <p:cNvPr id="214" name="Google Shape;214;p12"/>
          <p:cNvCxnSpPr/>
          <p:nvPr/>
        </p:nvCxnSpPr>
        <p:spPr>
          <a:xfrm rot="5400000">
            <a:off x="8236679" y="2999601"/>
            <a:ext cx="570816" cy="794"/>
          </a:xfrm>
          <a:prstGeom prst="straightConnector1">
            <a:avLst/>
          </a:prstGeom>
          <a:noFill/>
          <a:ln w="9525" cap="flat" cmpd="sng">
            <a:solidFill>
              <a:schemeClr val="accent1"/>
            </a:solidFill>
            <a:prstDash val="solid"/>
            <a:round/>
            <a:headEnd type="none" w="sm" len="sm"/>
            <a:tailEnd type="none" w="sm" len="sm"/>
          </a:ln>
        </p:spPr>
      </p:cxnSp>
      <p:sp>
        <p:nvSpPr>
          <p:cNvPr id="2" name="Text Box 1"/>
          <p:cNvSpPr txBox="1"/>
          <p:nvPr/>
        </p:nvSpPr>
        <p:spPr>
          <a:xfrm>
            <a:off x="2055495" y="3285490"/>
            <a:ext cx="3225165" cy="826135"/>
          </a:xfrm>
          <a:prstGeom prst="rect">
            <a:avLst/>
          </a:prstGeom>
          <a:noFill/>
        </p:spPr>
        <p:txBody>
          <a:bodyPr wrap="square" rtlCol="0">
            <a:spAutoFit/>
          </a:bodyPr>
          <a:p>
            <a:r>
              <a:rPr lang="en-US" sz="2400"/>
              <a:t>Procedure oriented proramming language</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500"/>
                                        <p:tgtEl>
                                          <p:spTgt spid="212"/>
                                        </p:tgtEl>
                                      </p:cBhvr>
                                    </p:animEffect>
                                  </p:childTnLst>
                                </p:cTn>
                              </p:par>
                              <p:par>
                                <p:cTn id="11" presetID="10" presetClass="entr" presetSubtype="0"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fade">
                                      <p:cBhvr>
                                        <p:cTn id="13" dur="500"/>
                                        <p:tgtEl>
                                          <p:spTgt spid="213"/>
                                        </p:tgtEl>
                                      </p:cBhvr>
                                    </p:animEffect>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9"/>
                                        </p:tgtEl>
                                        <p:attrNameLst>
                                          <p:attrName>style.visibility</p:attrName>
                                        </p:attrNameLst>
                                      </p:cBhvr>
                                      <p:to>
                                        <p:strVal val="visible"/>
                                      </p:to>
                                    </p:set>
                                    <p:animEffect transition="in" filter="fade">
                                      <p:cBhvr>
                                        <p:cTn id="21" dur="500"/>
                                        <p:tgtEl>
                                          <p:spTgt spid="20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0"/>
                                        </p:tgtEl>
                                        <p:attrNameLst>
                                          <p:attrName>style.visibility</p:attrName>
                                        </p:attrNameLst>
                                      </p:cBhvr>
                                      <p:to>
                                        <p:strVal val="visible"/>
                                      </p:to>
                                    </p:set>
                                    <p:animEffect transition="in" filter="fade">
                                      <p:cBhvr>
                                        <p:cTn id="2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3200">
                <a:sym typeface="+mn-ea"/>
              </a:rPr>
              <a:t>METHOD OVERLOADING</a:t>
            </a:r>
            <a:endParaRPr lang="en-US" sz="3200"/>
          </a:p>
        </p:txBody>
      </p:sp>
      <p:sp>
        <p:nvSpPr>
          <p:cNvPr id="4" name="Text Placeholder 3"/>
          <p:cNvSpPr>
            <a:spLocks noGrp="1"/>
          </p:cNvSpPr>
          <p:nvPr>
            <p:ph type="body" sz="quarter" idx="14"/>
          </p:nvPr>
        </p:nvSpPr>
        <p:spPr>
          <a:xfrm>
            <a:off x="408940" y="796925"/>
            <a:ext cx="11160125" cy="5513070"/>
          </a:xfrm>
        </p:spPr>
        <p:txBody>
          <a:bodyPr>
            <a:normAutofit fontScale="90000" lnSpcReduction="10000"/>
          </a:bodyPr>
          <a:p>
            <a:pPr marL="285750" lvl="0" indent="-285750" algn="l" rtl="0">
              <a:lnSpc>
                <a:spcPct val="100000"/>
              </a:lnSpc>
              <a:spcBef>
                <a:spcPts val="0"/>
              </a:spcBef>
              <a:spcAft>
                <a:spcPts val="0"/>
              </a:spcAft>
              <a:buSzPts val="2000"/>
              <a:buFont typeface="Arial" panose="020B0604020202020204"/>
              <a:buChar char="•"/>
            </a:pPr>
            <a:r>
              <a:rPr lang="en-US">
                <a:sym typeface="+mn-ea"/>
              </a:rPr>
              <a:t>Method Overloading is a technique which allows declaring multiple methods with same name but different parameters in the same class.</a:t>
            </a:r>
            <a:endParaRPr lang="en-US"/>
          </a:p>
          <a:p>
            <a:pPr marL="0" lvl="0" indent="0" algn="l" rtl="0">
              <a:lnSpc>
                <a:spcPct val="100000"/>
              </a:lnSpc>
              <a:spcBef>
                <a:spcPts val="600"/>
              </a:spcBef>
              <a:spcAft>
                <a:spcPts val="0"/>
              </a:spcAft>
              <a:buSzPts val="2000"/>
              <a:buFont typeface="Arial" panose="020B0604020202020204"/>
              <a:buNone/>
            </a:pPr>
            <a:endParaRPr lang="en-US"/>
          </a:p>
          <a:p>
            <a:pPr marL="285750" lvl="0" indent="-285750" algn="l" rtl="0">
              <a:lnSpc>
                <a:spcPct val="100000"/>
              </a:lnSpc>
              <a:spcBef>
                <a:spcPts val="600"/>
              </a:spcBef>
              <a:spcAft>
                <a:spcPts val="0"/>
              </a:spcAft>
              <a:buSzPts val="2000"/>
              <a:buFont typeface="Arial" panose="020B0604020202020204"/>
              <a:buChar char="•"/>
            </a:pPr>
            <a:r>
              <a:rPr lang="en-US">
                <a:sym typeface="+mn-ea"/>
              </a:rPr>
              <a:t>They are differentiated by the compiler by changing number of arguments or by changing the data type of arguments.</a:t>
            </a:r>
            <a:endParaRPr lang="en-US"/>
          </a:p>
          <a:p>
            <a:pPr marL="0" lvl="0" indent="0" algn="l" rtl="0">
              <a:lnSpc>
                <a:spcPct val="100000"/>
              </a:lnSpc>
              <a:spcBef>
                <a:spcPts val="600"/>
              </a:spcBef>
              <a:spcAft>
                <a:spcPts val="0"/>
              </a:spcAft>
              <a:buSzPts val="2000"/>
              <a:buFont typeface="Arial" panose="020B0604020202020204"/>
              <a:buNone/>
            </a:pPr>
            <a:endParaRPr lang="en-US"/>
          </a:p>
          <a:p>
            <a:pPr marL="285750" lvl="0" indent="-285750" algn="l" rtl="0">
              <a:lnSpc>
                <a:spcPct val="100000"/>
              </a:lnSpc>
              <a:spcBef>
                <a:spcPts val="600"/>
              </a:spcBef>
              <a:spcAft>
                <a:spcPts val="0"/>
              </a:spcAft>
              <a:buSzPts val="2000"/>
              <a:buFont typeface="Arial" panose="020B0604020202020204"/>
              <a:buChar char="•"/>
            </a:pPr>
            <a:r>
              <a:rPr lang="en-US">
                <a:sym typeface="+mn-ea"/>
              </a:rPr>
              <a:t>If two or more method have same name and same parameter list but differs in return type can not be overloaded.</a:t>
            </a:r>
            <a:endParaRPr lang="en-US"/>
          </a:p>
          <a:p>
            <a:pPr marL="0" lvl="0" indent="0" algn="l" rtl="0">
              <a:lnSpc>
                <a:spcPct val="100000"/>
              </a:lnSpc>
              <a:spcBef>
                <a:spcPts val="600"/>
              </a:spcBef>
              <a:spcAft>
                <a:spcPts val="0"/>
              </a:spcAft>
              <a:buSzPts val="2000"/>
              <a:buFont typeface="Arial" panose="020B0604020202020204"/>
              <a:buNone/>
            </a:pPr>
            <a:endParaRPr lang="en-US"/>
          </a:p>
          <a:p>
            <a:pPr marL="285750" lvl="0" indent="-285750" algn="l" rtl="0">
              <a:lnSpc>
                <a:spcPct val="100000"/>
              </a:lnSpc>
              <a:spcBef>
                <a:spcPts val="600"/>
              </a:spcBef>
              <a:spcAft>
                <a:spcPts val="0"/>
              </a:spcAft>
              <a:buSzPts val="2000"/>
              <a:buFont typeface="Arial" panose="020B0604020202020204"/>
              <a:buChar char="•"/>
            </a:pPr>
            <a:r>
              <a:rPr lang="en-US">
                <a:sym typeface="+mn-ea"/>
              </a:rPr>
              <a:t>There are two different ways of method overloading.</a:t>
            </a:r>
            <a:endParaRPr lang="en-US"/>
          </a:p>
          <a:p>
            <a:pPr marL="342900" lvl="0" indent="-342900" algn="l" rtl="0">
              <a:lnSpc>
                <a:spcPct val="100000"/>
              </a:lnSpc>
              <a:spcBef>
                <a:spcPts val="600"/>
              </a:spcBef>
              <a:spcAft>
                <a:spcPts val="0"/>
              </a:spcAft>
              <a:buSzPts val="2000"/>
              <a:buFont typeface="Arial" panose="020B0604020202020204"/>
              <a:buAutoNum type="arabicPeriod"/>
            </a:pPr>
            <a:r>
              <a:rPr lang="en-US">
                <a:sym typeface="+mn-ea"/>
              </a:rPr>
              <a:t>Different datatype of arguments</a:t>
            </a:r>
            <a:endParaRPr lang="en-US"/>
          </a:p>
          <a:p>
            <a:pPr marL="342900" lvl="0" indent="-342900" algn="l" rtl="0">
              <a:lnSpc>
                <a:spcPct val="100000"/>
              </a:lnSpc>
              <a:spcBef>
                <a:spcPts val="600"/>
              </a:spcBef>
              <a:spcAft>
                <a:spcPts val="0"/>
              </a:spcAft>
              <a:buSzPts val="2000"/>
              <a:buFont typeface="Arial" panose="020B0604020202020204"/>
              <a:buAutoNum type="arabicPeriod"/>
            </a:pPr>
            <a:r>
              <a:rPr lang="en-US">
                <a:sym typeface="+mn-ea"/>
              </a:rPr>
              <a:t>Different number of arguments</a:t>
            </a:r>
            <a:endParaRPr lang="en-US"/>
          </a:p>
          <a:p>
            <a:pPr marL="0" indent="0">
              <a:buNone/>
            </a:pP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r>
              <a:rPr lang="en-US">
                <a:sym typeface="+mn-ea"/>
              </a:rPr>
              <a:t>METHOD OVERLOADING BY CHANGING DATA TYPE OF ARGUMENTS.</a:t>
            </a:r>
            <a:br>
              <a:rPr lang="en-US"/>
            </a:br>
            <a:endParaRPr lang="en-US"/>
          </a:p>
        </p:txBody>
      </p:sp>
      <p:sp>
        <p:nvSpPr>
          <p:cNvPr id="4" name="Text Placeholder 3"/>
          <p:cNvSpPr>
            <a:spLocks noGrp="1"/>
          </p:cNvSpPr>
          <p:nvPr>
            <p:ph type="body" sz="quarter" idx="14"/>
          </p:nvPr>
        </p:nvSpPr>
        <p:spPr>
          <a:xfrm>
            <a:off x="408940" y="753745"/>
            <a:ext cx="11160125" cy="5556250"/>
          </a:xfrm>
        </p:spPr>
        <p:txBody>
          <a:bodyPr>
            <a:normAutofit fontScale="6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Calculate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12D86"/>
                </a:solidFill>
                <a:latin typeface="Garamond" panose="02020404030301010803"/>
                <a:ea typeface="Garamond" panose="02020404030301010803"/>
                <a:cs typeface="Garamond" panose="02020404030301010803"/>
                <a:sym typeface="Garamond" panose="02020404030301010803"/>
              </a:rPr>
              <a:t> void sum (int a, int b)</a:t>
            </a:r>
            <a:endParaRPr lang="en-US" b="1">
              <a:solidFill>
                <a:srgbClr val="012D86"/>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12D86"/>
                </a:solidFill>
                <a:latin typeface="Garamond" panose="02020404030301010803"/>
                <a:ea typeface="Garamond" panose="02020404030301010803"/>
                <a:cs typeface="Garamond" panose="02020404030301010803"/>
                <a:sym typeface="Garamond" panose="02020404030301010803"/>
              </a:rPr>
              <a:t>  {</a:t>
            </a:r>
            <a:endParaRPr lang="en-US" b="1">
              <a:solidFill>
                <a:srgbClr val="012D86"/>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12D86"/>
                </a:solidFill>
                <a:latin typeface="Garamond" panose="02020404030301010803"/>
                <a:ea typeface="Garamond" panose="02020404030301010803"/>
                <a:cs typeface="Garamond" panose="02020404030301010803"/>
                <a:sym typeface="Garamond" panose="02020404030301010803"/>
              </a:rPr>
              <a:t>    System.out.println("sum is"+(a+b)) ;</a:t>
            </a:r>
            <a:endParaRPr lang="en-US" b="1">
              <a:solidFill>
                <a:srgbClr val="012D86"/>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12D86"/>
                </a:solidFill>
                <a:latin typeface="Garamond" panose="02020404030301010803"/>
                <a:ea typeface="Garamond" panose="02020404030301010803"/>
                <a:cs typeface="Garamond" panose="02020404030301010803"/>
                <a:sym typeface="Garamond" panose="02020404030301010803"/>
              </a:rPr>
              <a:t>  }</a:t>
            </a:r>
            <a:endParaRPr lang="en-US" b="1">
              <a:solidFill>
                <a:srgbClr val="012D86"/>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 void sum (float a, float 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System.out.println("sum is"+(a+b));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 (String[]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Calculate  cal = new Calculate();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12D86"/>
                </a:solidFill>
                <a:latin typeface="Garamond" panose="02020404030301010803"/>
                <a:ea typeface="Garamond" panose="02020404030301010803"/>
                <a:cs typeface="Garamond" panose="02020404030301010803"/>
                <a:sym typeface="Garamond" panose="02020404030301010803"/>
              </a:rPr>
              <a:t>cal.sum (8,5);   </a:t>
            </a:r>
            <a:r>
              <a:rPr lang="en-US">
                <a:solidFill>
                  <a:schemeClr val="dk1"/>
                </a:solidFill>
                <a:latin typeface="Garamond" panose="02020404030301010803"/>
                <a:ea typeface="Garamond" panose="02020404030301010803"/>
                <a:cs typeface="Garamond" panose="02020404030301010803"/>
                <a:sym typeface="Garamond" panose="02020404030301010803"/>
              </a:rPr>
              <a:t>   //sum(int a, int b) is method is called.</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cal.sum (4.6f, 3.8f); </a:t>
            </a:r>
            <a:r>
              <a:rPr lang="en-US">
                <a:solidFill>
                  <a:schemeClr val="dk1"/>
                </a:solidFill>
                <a:latin typeface="Garamond" panose="02020404030301010803"/>
                <a:ea typeface="Garamond" panose="02020404030301010803"/>
                <a:cs typeface="Garamond" panose="02020404030301010803"/>
                <a:sym typeface="Garamond" panose="02020404030301010803"/>
              </a:rPr>
              <a:t>//sum(float a, float b) is called.</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6" name="Text Box 5"/>
          <p:cNvSpPr txBox="1"/>
          <p:nvPr/>
        </p:nvSpPr>
        <p:spPr>
          <a:xfrm>
            <a:off x="6290310" y="1787525"/>
            <a:ext cx="5278120" cy="2245360"/>
          </a:xfrm>
          <a:prstGeom prst="rect">
            <a:avLst/>
          </a:prstGeom>
          <a:noFill/>
        </p:spPr>
        <p:txBody>
          <a:bodyPr wrap="square" rtlCol="0">
            <a:spAutoFit/>
          </a:bodyPr>
          <a:p>
            <a:r>
              <a:rPr lang="en-US" sz="2800">
                <a:solidFill>
                  <a:schemeClr val="tx1"/>
                </a:solidFill>
                <a:latin typeface="Garamond" panose="02020404030301010803"/>
                <a:ea typeface="Garamond" panose="02020404030301010803"/>
                <a:cs typeface="Garamond" panose="02020404030301010803"/>
                <a:sym typeface="Garamond" panose="02020404030301010803"/>
              </a:rPr>
              <a:t>You can see that sum() method is overloaded two times. The first takes two integer arguments, the second takes two float arguments.</a:t>
            </a:r>
            <a:endParaRPr lang="en-US" sz="2800">
              <a:solidFill>
                <a:schemeClr val="tx1"/>
              </a:solidFill>
              <a:latin typeface="Garamond" panose="02020404030301010803"/>
              <a:ea typeface="Garamond" panose="02020404030301010803"/>
              <a:cs typeface="Garamond" panose="02020404030301010803"/>
              <a:sym typeface="Garamond" panose="02020404030301010803"/>
            </a:endParaRPr>
          </a:p>
          <a:p>
            <a:endParaRPr lang="en-US" sz="2800">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a:sym typeface="+mn-ea"/>
              </a:rPr>
              <a:t>METHOD OVERLOADING BY CHANGING NO. OF ARGUMENT</a:t>
            </a:r>
            <a:endParaRPr lang="en-US"/>
          </a:p>
        </p:txBody>
      </p:sp>
      <p:sp>
        <p:nvSpPr>
          <p:cNvPr id="4" name="Text Placeholder 3"/>
          <p:cNvSpPr>
            <a:spLocks noGrp="1"/>
          </p:cNvSpPr>
          <p:nvPr>
            <p:ph type="body" sz="quarter" idx="14"/>
          </p:nvPr>
        </p:nvSpPr>
        <p:spPr/>
        <p:txBody>
          <a:bodyPr>
            <a:normAutofit fontScale="6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Demo</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void multiply(int l, int b)</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System.out.println("Result is"+(l*b))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 void multiply(int l, int b,int h)</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System.out.println("Result is"+(l*b*h));</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Demo  a = new Demo();</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a.multiply(8,5);  </a:t>
            </a:r>
            <a:r>
              <a:rPr lang="en-US">
                <a:solidFill>
                  <a:schemeClr val="dk1"/>
                </a:solidFill>
                <a:latin typeface="Garamond" panose="02020404030301010803"/>
                <a:ea typeface="Garamond" panose="02020404030301010803"/>
                <a:cs typeface="Garamond" panose="02020404030301010803"/>
                <a:sym typeface="Garamond" panose="02020404030301010803"/>
              </a:rPr>
              <a:t> //multiply(int l, int b) is method is called</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a.multiply(4,6,2); </a:t>
            </a:r>
            <a:r>
              <a:rPr lang="en-US">
                <a:solidFill>
                  <a:schemeClr val="dk1"/>
                </a:solidFill>
                <a:latin typeface="Garamond" panose="02020404030301010803"/>
                <a:ea typeface="Garamond" panose="02020404030301010803"/>
                <a:cs typeface="Garamond" panose="02020404030301010803"/>
                <a:sym typeface="Garamond" panose="02020404030301010803"/>
              </a:rPr>
              <a:t>  //multiply(int l, int b,int h) is called</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5" name="Text Box 4"/>
          <p:cNvSpPr txBox="1"/>
          <p:nvPr/>
        </p:nvSpPr>
        <p:spPr>
          <a:xfrm>
            <a:off x="6117590" y="1992630"/>
            <a:ext cx="5049520" cy="2245360"/>
          </a:xfrm>
          <a:prstGeom prst="rect">
            <a:avLst/>
          </a:prstGeom>
          <a:noFill/>
        </p:spPr>
        <p:txBody>
          <a:bodyPr wrap="square" rtlCol="0">
            <a:spAutoFit/>
          </a:bodyPr>
          <a:p>
            <a:r>
              <a:rPr lang="en-US" sz="2800">
                <a:solidFill>
                  <a:schemeClr val="tx1"/>
                </a:solidFill>
                <a:latin typeface="Garamond" panose="02020404030301010803"/>
                <a:ea typeface="Garamond" panose="02020404030301010803"/>
                <a:cs typeface="Garamond" panose="02020404030301010803"/>
                <a:sym typeface="Garamond" panose="02020404030301010803"/>
              </a:rPr>
              <a:t>multiply() method is overloaded twice. The first method takes two arguments and the second method takes three arguments.</a:t>
            </a:r>
            <a:endParaRPr lang="en-US" sz="2800">
              <a:solidFill>
                <a:schemeClr val="tx1"/>
              </a:solidFill>
              <a:latin typeface="Garamond" panose="02020404030301010803"/>
              <a:ea typeface="Garamond" panose="02020404030301010803"/>
              <a:cs typeface="Garamond" panose="02020404030301010803"/>
              <a:sym typeface="Garamond" panose="02020404030301010803"/>
            </a:endParaRPr>
          </a:p>
          <a:p>
            <a:endParaRPr lang="en-US" sz="2800">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09600" y="273050"/>
            <a:ext cx="9531350" cy="784225"/>
          </a:xfrm>
        </p:spPr>
        <p:txBody>
          <a:bodyPr>
            <a:normAutofit/>
          </a:bodyPr>
          <a:p>
            <a:pPr algn="ctr"/>
            <a:r>
              <a:rPr lang="en-US">
                <a:sym typeface="+mn-ea"/>
              </a:rPr>
              <a:t>METHOD OVERLOADING AND TYPE PROMOTION</a:t>
            </a:r>
            <a:endParaRPr lang="en-US"/>
          </a:p>
        </p:txBody>
      </p:sp>
      <p:sp>
        <p:nvSpPr>
          <p:cNvPr id="4" name="Text Placeholder 3"/>
          <p:cNvSpPr>
            <a:spLocks noGrp="1"/>
          </p:cNvSpPr>
          <p:nvPr>
            <p:ph type="body" sz="half" idx="2"/>
          </p:nvPr>
        </p:nvSpPr>
        <p:spPr>
          <a:xfrm>
            <a:off x="609600" y="1154430"/>
            <a:ext cx="10104120" cy="655320"/>
          </a:xfrm>
        </p:spPr>
        <p:txBody>
          <a:bodyPr/>
          <a:p>
            <a:pPr marL="0" lvl="0" indent="0" algn="l" rtl="0">
              <a:lnSpc>
                <a:spcPct val="100000"/>
              </a:lnSpc>
              <a:spcBef>
                <a:spcPts val="0"/>
              </a:spcBef>
              <a:spcAft>
                <a:spcPts val="0"/>
              </a:spcAft>
              <a:buSzPts val="2000"/>
              <a:buFont typeface="Garamond" panose="02020404030301010803"/>
              <a:buNone/>
            </a:pPr>
            <a:r>
              <a:rPr lang="en-US">
                <a:sym typeface="+mn-ea"/>
              </a:rPr>
              <a:t>One type is promoted to another implicitly if no matching datatype is found. </a:t>
            </a:r>
            <a:endParaRPr lang="en-US"/>
          </a:p>
        </p:txBody>
      </p:sp>
      <p:pic>
        <p:nvPicPr>
          <p:cNvPr id="1703" name="Google Shape;1703;p169"/>
          <p:cNvPicPr preferRelativeResize="0">
            <a:picLocks noChangeAspect="1"/>
          </p:cNvPicPr>
          <p:nvPr>
            <p:ph idx="1"/>
          </p:nvPr>
        </p:nvPicPr>
        <p:blipFill rotWithShape="1">
          <a:blip r:embed="rId1"/>
          <a:srcRect/>
          <a:stretch>
            <a:fillRect/>
          </a:stretch>
        </p:blipFill>
        <p:spPr>
          <a:xfrm>
            <a:off x="1845310" y="1905000"/>
            <a:ext cx="6915150" cy="385572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a:bodyPr>
          <a:p>
            <a:pPr algn="ctr"/>
            <a:r>
              <a:rPr lang="en-US" sz="2800">
                <a:sym typeface="+mn-ea"/>
              </a:rPr>
              <a:t>METHOD OVERLOADING AND TYPE PROMOTION</a:t>
            </a:r>
            <a:endParaRPr lang="en-US" sz="2800">
              <a:sym typeface="+mn-ea"/>
            </a:endParaRPr>
          </a:p>
        </p:txBody>
      </p:sp>
      <p:sp>
        <p:nvSpPr>
          <p:cNvPr id="6" name="Text Placeholder 5"/>
          <p:cNvSpPr>
            <a:spLocks noGrp="1"/>
          </p:cNvSpPr>
          <p:nvPr>
            <p:ph type="body" sz="quarter" idx="14"/>
          </p:nvPr>
        </p:nvSpPr>
        <p:spPr/>
        <p:txBody>
          <a:bodyPr>
            <a:normAutofit fontScale="5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Example</a:t>
            </a: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void sum(int a,long 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System.out.println(a+b);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void sum(int a,int b,int c)</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System.out.println(a+b+c);</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Example obj=new Example();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obj.sum(20,20);</a:t>
            </a:r>
            <a:r>
              <a:rPr lang="en-US" b="1">
                <a:solidFill>
                  <a:srgbClr val="FF0000"/>
                </a:solidFill>
                <a:latin typeface="Garamond" panose="02020404030301010803"/>
                <a:ea typeface="Garamond" panose="02020404030301010803"/>
                <a:cs typeface="Garamond" panose="02020404030301010803"/>
                <a:sym typeface="Garamond" panose="02020404030301010803"/>
              </a:rPr>
              <a:t>//now second int literal will be promoted to long  </a:t>
            </a: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obj.sum(20,20,20); </a:t>
            </a: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ctr" rtl="0">
              <a:spcBef>
                <a:spcPts val="0"/>
              </a:spcBef>
              <a:spcAft>
                <a:spcPts val="0"/>
              </a:spcAft>
              <a:buNone/>
            </a:pPr>
            <a:r>
              <a:rPr lang="en-US" sz="3600" b="1">
                <a:solidFill>
                  <a:schemeClr val="tx1"/>
                </a:solidFill>
                <a:latin typeface="Garamond" panose="02020404030301010803"/>
                <a:ea typeface="Garamond" panose="02020404030301010803"/>
                <a:cs typeface="Garamond" panose="02020404030301010803"/>
                <a:sym typeface="Garamond" panose="02020404030301010803"/>
              </a:rPr>
              <a:t>Output:</a:t>
            </a:r>
            <a:r>
              <a:rPr lang="en-US">
                <a:solidFill>
                  <a:schemeClr val="tx1"/>
                </a:solidFill>
                <a:latin typeface="Garamond" panose="02020404030301010803"/>
                <a:ea typeface="Garamond" panose="02020404030301010803"/>
                <a:cs typeface="Garamond" panose="02020404030301010803"/>
                <a:sym typeface="Garamond" panose="02020404030301010803"/>
              </a:rPr>
              <a:t>40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ctr"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60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sz="2800">
                <a:sym typeface="+mn-ea"/>
              </a:rPr>
              <a:t>METHOD OVERLOADING AND TYPE PROMOTION</a:t>
            </a:r>
            <a:endParaRPr lang="en-US" sz="2800">
              <a:sym typeface="+mn-ea"/>
            </a:endParaRPr>
          </a:p>
        </p:txBody>
      </p:sp>
      <p:sp>
        <p:nvSpPr>
          <p:cNvPr id="4" name="Text Placeholder 3"/>
          <p:cNvSpPr>
            <a:spLocks noGrp="1"/>
          </p:cNvSpPr>
          <p:nvPr>
            <p:ph type="body" sz="quarter" idx="14"/>
          </p:nvPr>
        </p:nvSpPr>
        <p:spPr>
          <a:xfrm>
            <a:off x="408940" y="887095"/>
            <a:ext cx="11160125" cy="5422900"/>
          </a:xfrm>
        </p:spPr>
        <p:txBody>
          <a:bodyPr>
            <a:normAutofit fontScale="6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Example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void sum(int a,int 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System.out.println(a+b);</a:t>
            </a:r>
            <a:endParaRPr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B050"/>
                </a:solidFill>
                <a:latin typeface="Garamond" panose="02020404030301010803"/>
                <a:ea typeface="Garamond" panose="02020404030301010803"/>
                <a:cs typeface="Garamond" panose="02020404030301010803"/>
                <a:sym typeface="Garamond" panose="02020404030301010803"/>
              </a:rPr>
              <a:t>  }  </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70C0"/>
                </a:solidFill>
                <a:latin typeface="Garamond" panose="02020404030301010803"/>
                <a:ea typeface="Garamond" panose="02020404030301010803"/>
                <a:cs typeface="Garamond" panose="02020404030301010803"/>
                <a:sym typeface="Garamond" panose="02020404030301010803"/>
              </a:rPr>
              <a:t> void sum(long a,long b)</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System.out.println(a+b);</a:t>
            </a:r>
            <a:endParaRPr lang="en-US" b="1">
              <a:solidFill>
                <a:srgbClr val="00B05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rgbClr val="0070C0"/>
                </a:solidFill>
                <a:latin typeface="Garamond" panose="02020404030301010803"/>
                <a:ea typeface="Garamond" panose="02020404030301010803"/>
                <a:cs typeface="Garamond" panose="02020404030301010803"/>
                <a:sym typeface="Garamond" panose="02020404030301010803"/>
              </a:rPr>
              <a:t> }  </a:t>
            </a:r>
            <a:endParaRPr lang="en-US" b="1">
              <a:solidFill>
                <a:srgbClr val="0070C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Example obj=new Example();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rgbClr val="00B050"/>
                </a:solidFill>
                <a:latin typeface="Garamond" panose="02020404030301010803"/>
                <a:ea typeface="Garamond" panose="02020404030301010803"/>
                <a:cs typeface="Garamond" panose="02020404030301010803"/>
                <a:sym typeface="Garamond" panose="02020404030301010803"/>
              </a:rPr>
              <a:t>obj.sum(20,20);</a:t>
            </a:r>
            <a:r>
              <a:rPr lang="en-US" b="1">
                <a:solidFill>
                  <a:srgbClr val="FF0000"/>
                </a:solidFill>
                <a:latin typeface="Garamond" panose="02020404030301010803"/>
                <a:ea typeface="Garamond" panose="02020404030301010803"/>
                <a:cs typeface="Garamond" panose="02020404030301010803"/>
                <a:sym typeface="Garamond" panose="02020404030301010803"/>
              </a:rPr>
              <a:t>//now int arg sum() method gets invoked  </a:t>
            </a:r>
            <a:endParaRPr lang="en-US" b="1">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ctr" rtl="0">
              <a:spcBef>
                <a:spcPts val="0"/>
              </a:spcBef>
              <a:spcAft>
                <a:spcPts val="0"/>
              </a:spcAft>
              <a:buNone/>
            </a:pPr>
            <a:r>
              <a:rPr lang="en-US" sz="4000" b="1">
                <a:solidFill>
                  <a:schemeClr val="tx1"/>
                </a:solidFill>
                <a:latin typeface="Garamond" panose="02020404030301010803"/>
                <a:ea typeface="Garamond" panose="02020404030301010803"/>
                <a:cs typeface="Garamond" panose="02020404030301010803"/>
                <a:sym typeface="Garamond" panose="02020404030301010803"/>
              </a:rPr>
              <a:t>Output:</a:t>
            </a:r>
            <a:r>
              <a:rPr lang="en-US">
                <a:solidFill>
                  <a:schemeClr val="tx1"/>
                </a:solidFill>
                <a:latin typeface="Garamond" panose="02020404030301010803"/>
                <a:ea typeface="Garamond" panose="02020404030301010803"/>
                <a:cs typeface="Garamond" panose="02020404030301010803"/>
                <a:sym typeface="Garamond" panose="02020404030301010803"/>
              </a:rPr>
              <a:t>20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ctr"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20</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THIS KEYWORD</a:t>
            </a:r>
            <a:endParaRPr lang="en-US"/>
          </a:p>
        </p:txBody>
      </p:sp>
      <p:sp>
        <p:nvSpPr>
          <p:cNvPr id="4" name="Text Placeholder 3"/>
          <p:cNvSpPr>
            <a:spLocks noGrp="1"/>
          </p:cNvSpPr>
          <p:nvPr>
            <p:ph type="body" sz="quarter" idx="14"/>
          </p:nvPr>
        </p:nvSpPr>
        <p:spPr>
          <a:xfrm>
            <a:off x="408940" y="807085"/>
            <a:ext cx="11160125" cy="5502910"/>
          </a:xfrm>
        </p:spPr>
        <p:txBody>
          <a:bodyPr>
            <a:normAutofit fontScale="70000"/>
          </a:bodyPr>
          <a:p>
            <a:pPr marL="342900" lvl="0" indent="-342900" algn="ctr" rtl="0">
              <a:lnSpc>
                <a:spcPct val="100000"/>
              </a:lnSpc>
              <a:spcBef>
                <a:spcPts val="0"/>
              </a:spcBef>
              <a:spcAft>
                <a:spcPts val="0"/>
              </a:spcAft>
              <a:buClr>
                <a:srgbClr val="FFFF00"/>
              </a:buClr>
              <a:buSzPct val="100000"/>
              <a:buFont typeface="Garamond" panose="02020404030301010803"/>
              <a:buNone/>
            </a:pPr>
            <a:r>
              <a:rPr lang="en-US" sz="3200">
                <a:sym typeface="+mn-ea"/>
              </a:rPr>
              <a:t>refers to “this” object (object in which it is used)</a:t>
            </a:r>
            <a:endParaRPr lang="en-US" sz="3200"/>
          </a:p>
          <a:p>
            <a:pPr marL="342900" lvl="0" indent="-342900" algn="ctr" rtl="0">
              <a:lnSpc>
                <a:spcPct val="100000"/>
              </a:lnSpc>
              <a:spcBef>
                <a:spcPts val="600"/>
              </a:spcBef>
              <a:spcAft>
                <a:spcPts val="0"/>
              </a:spcAft>
              <a:buClr>
                <a:srgbClr val="FFFF00"/>
              </a:buClr>
              <a:buSzPct val="100000"/>
              <a:buFont typeface="Garamond" panose="02020404030301010803"/>
              <a:buNone/>
            </a:pPr>
            <a:r>
              <a:rPr lang="en-US" sz="3200" b="1">
                <a:sym typeface="+mn-ea"/>
              </a:rPr>
              <a:t>usage:</a:t>
            </a:r>
            <a:endParaRPr lang="en-US" sz="3200" b="1"/>
          </a:p>
          <a:p>
            <a:pPr marL="742950" lvl="1" indent="-285750" algn="ctr" rtl="0">
              <a:lnSpc>
                <a:spcPct val="100000"/>
              </a:lnSpc>
              <a:spcBef>
                <a:spcPts val="1200"/>
              </a:spcBef>
              <a:spcAft>
                <a:spcPts val="0"/>
              </a:spcAft>
              <a:buClr>
                <a:srgbClr val="FFFF00"/>
              </a:buClr>
              <a:buSzPct val="100000"/>
              <a:buFont typeface="Garamond" panose="02020404030301010803"/>
              <a:buNone/>
            </a:pPr>
            <a:r>
              <a:rPr lang="en-US" sz="3200">
                <a:sym typeface="+mn-ea"/>
              </a:rPr>
              <a:t>with an instance variable or method of “this” class</a:t>
            </a:r>
            <a:endParaRPr lang="en-US" sz="3200"/>
          </a:p>
          <a:p>
            <a:pPr marL="742950" lvl="1" indent="-285750" algn="ctr" rtl="0">
              <a:lnSpc>
                <a:spcPct val="100000"/>
              </a:lnSpc>
              <a:spcBef>
                <a:spcPts val="1200"/>
              </a:spcBef>
              <a:spcAft>
                <a:spcPts val="0"/>
              </a:spcAft>
              <a:buClr>
                <a:srgbClr val="FFFF00"/>
              </a:buClr>
              <a:buSzPct val="100000"/>
              <a:buFont typeface="Garamond" panose="02020404030301010803"/>
              <a:buNone/>
            </a:pPr>
            <a:r>
              <a:rPr lang="en-US" sz="3200">
                <a:sym typeface="+mn-ea"/>
              </a:rPr>
              <a:t>as a function inside a constructor of “this” class</a:t>
            </a:r>
            <a:endParaRPr lang="en-US" sz="3200"/>
          </a:p>
          <a:p>
            <a:pPr marL="742950" lvl="1" indent="-285750" algn="ctr" rtl="0">
              <a:lnSpc>
                <a:spcPct val="100000"/>
              </a:lnSpc>
              <a:spcBef>
                <a:spcPts val="1200"/>
              </a:spcBef>
              <a:spcAft>
                <a:spcPts val="0"/>
              </a:spcAft>
              <a:buClr>
                <a:srgbClr val="FFFF00"/>
              </a:buClr>
              <a:buSzPct val="100000"/>
              <a:buFont typeface="Garamond" panose="02020404030301010803"/>
              <a:buNone/>
            </a:pPr>
            <a:r>
              <a:rPr lang="en-US" sz="3200">
                <a:sym typeface="+mn-ea"/>
              </a:rPr>
              <a:t>as “this” object, when passed as parameter </a:t>
            </a:r>
            <a:endParaRPr lang="en-US" sz="3200"/>
          </a:p>
          <a:p>
            <a:pPr marL="342900" lvl="0" indent="-342900" algn="ctr" rtl="0">
              <a:lnSpc>
                <a:spcPct val="100000"/>
              </a:lnSpc>
              <a:spcBef>
                <a:spcPts val="600"/>
              </a:spcBef>
              <a:spcAft>
                <a:spcPts val="0"/>
              </a:spcAft>
              <a:buClr>
                <a:srgbClr val="FFFF00"/>
              </a:buClr>
              <a:buSzPct val="100000"/>
              <a:buFont typeface="Garamond" panose="02020404030301010803"/>
              <a:buNone/>
            </a:pPr>
            <a:r>
              <a:rPr lang="en-US" sz="3200">
                <a:sym typeface="+mn-ea"/>
              </a:rPr>
              <a:t>refers to “this” object’s data member</a:t>
            </a:r>
            <a:endParaRPr lang="en-US" sz="3200"/>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class Weight { </a:t>
            </a:r>
            <a:endParaRPr lang="en-US" sz="3200">
              <a:solidFill>
                <a:schemeClr val="tx1"/>
              </a:solidFill>
              <a:sym typeface="+mn-ea"/>
            </a:endParaRPr>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	int </a:t>
            </a:r>
            <a:r>
              <a:rPr lang="en-US" sz="3200" u="sng">
                <a:solidFill>
                  <a:schemeClr val="tx1"/>
                </a:solidFill>
                <a:sym typeface="+mn-ea"/>
              </a:rPr>
              <a:t>lb</a:t>
            </a:r>
            <a:r>
              <a:rPr lang="en-US" sz="3200">
                <a:solidFill>
                  <a:schemeClr val="tx1"/>
                </a:solidFill>
                <a:sym typeface="+mn-ea"/>
              </a:rPr>
              <a:t>;  int </a:t>
            </a:r>
            <a:r>
              <a:rPr lang="en-US" sz="3200" u="sng">
                <a:solidFill>
                  <a:schemeClr val="tx1"/>
                </a:solidFill>
                <a:sym typeface="+mn-ea"/>
              </a:rPr>
              <a:t>oz</a:t>
            </a:r>
            <a:r>
              <a:rPr lang="en-US" sz="3200">
                <a:solidFill>
                  <a:schemeClr val="tx1"/>
                </a:solidFill>
                <a:sym typeface="+mn-ea"/>
              </a:rPr>
              <a:t>; </a:t>
            </a:r>
            <a:endParaRPr lang="en-US" sz="3200">
              <a:solidFill>
                <a:schemeClr val="tx1"/>
              </a:solidFill>
              <a:sym typeface="+mn-ea"/>
            </a:endParaRPr>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	public Weight (int lb, int oz ) { </a:t>
            </a:r>
            <a:endParaRPr lang="en-US" sz="3200">
              <a:solidFill>
                <a:schemeClr val="tx1"/>
              </a:solidFill>
              <a:sym typeface="+mn-ea"/>
            </a:endParaRPr>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		</a:t>
            </a:r>
            <a:r>
              <a:rPr lang="en-US" sz="3200" u="sng">
                <a:solidFill>
                  <a:schemeClr val="tx1"/>
                </a:solidFill>
                <a:sym typeface="+mn-ea"/>
              </a:rPr>
              <a:t>this.lb</a:t>
            </a:r>
            <a:r>
              <a:rPr lang="en-US" sz="3200">
                <a:solidFill>
                  <a:schemeClr val="tx1"/>
                </a:solidFill>
                <a:sym typeface="+mn-ea"/>
              </a:rPr>
              <a:t> = lb; </a:t>
            </a:r>
            <a:r>
              <a:rPr lang="en-US" sz="3200" u="sng">
                <a:solidFill>
                  <a:schemeClr val="tx1"/>
                </a:solidFill>
                <a:sym typeface="+mn-ea"/>
              </a:rPr>
              <a:t>this.oz</a:t>
            </a:r>
            <a:r>
              <a:rPr lang="en-US" sz="3200">
                <a:solidFill>
                  <a:schemeClr val="tx1"/>
                </a:solidFill>
                <a:sym typeface="+mn-ea"/>
              </a:rPr>
              <a:t> = oz;</a:t>
            </a:r>
            <a:endParaRPr lang="en-US" sz="3200">
              <a:solidFill>
                <a:schemeClr val="tx1"/>
              </a:solidFill>
              <a:sym typeface="+mn-ea"/>
            </a:endParaRPr>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	}</a:t>
            </a:r>
            <a:endParaRPr lang="en-US" sz="3200">
              <a:solidFill>
                <a:schemeClr val="tx1"/>
              </a:solidFill>
              <a:sym typeface="+mn-ea"/>
            </a:endParaRPr>
          </a:p>
          <a:p>
            <a:pPr marL="342900" lvl="0" indent="-342900" algn="ctr" rtl="0">
              <a:lnSpc>
                <a:spcPct val="100000"/>
              </a:lnSpc>
              <a:spcBef>
                <a:spcPts val="600"/>
              </a:spcBef>
              <a:spcAft>
                <a:spcPts val="0"/>
              </a:spcAft>
              <a:buSzPct val="100000"/>
              <a:buFont typeface="Arial" panose="020B0604020202020204"/>
              <a:buNone/>
            </a:pPr>
            <a:r>
              <a:rPr lang="en-US" sz="3200">
                <a:solidFill>
                  <a:schemeClr val="tx1"/>
                </a:solidFill>
                <a:sym typeface="+mn-ea"/>
              </a:rPr>
              <a:t>}</a:t>
            </a:r>
            <a:endParaRPr lang="en-US" sz="3200">
              <a:solidFill>
                <a:schemeClr val="tx1"/>
              </a:solidFill>
              <a:sym typeface="+mn-ea"/>
            </a:endParaRPr>
          </a:p>
          <a:p>
            <a:endParaRPr lang="en-US" sz="3200">
              <a:solidFill>
                <a:schemeClr val="tx1"/>
              </a:solidFill>
              <a:sym typeface="+mn-e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1747" name="Google Shape;1747;p175" descr="Usage of Java this keyword"/>
          <p:cNvPicPr preferRelativeResize="0">
            <a:picLocks noGrp="1"/>
          </p:cNvPicPr>
          <p:nvPr>
            <p:ph type="body" idx="1"/>
          </p:nvPr>
        </p:nvPicPr>
        <p:blipFill rotWithShape="1">
          <a:blip r:embed="rId1"/>
          <a:srcRect/>
          <a:stretch>
            <a:fillRect/>
          </a:stretch>
        </p:blipFill>
        <p:spPr>
          <a:xfrm>
            <a:off x="0" y="0"/>
            <a:ext cx="11426825" cy="68580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USAGE OF THIS KEYWORD</a:t>
            </a:r>
            <a:endParaRPr lang="en-US"/>
          </a:p>
        </p:txBody>
      </p:sp>
      <p:sp>
        <p:nvSpPr>
          <p:cNvPr id="4" name="Text Placeholder 3"/>
          <p:cNvSpPr>
            <a:spLocks noGrp="1"/>
          </p:cNvSpPr>
          <p:nvPr>
            <p:ph type="body" sz="quarter" idx="14"/>
          </p:nvPr>
        </p:nvSpPr>
        <p:spPr>
          <a:xfrm>
            <a:off x="408940" y="887095"/>
            <a:ext cx="11160125" cy="5422900"/>
          </a:xfrm>
        </p:spPr>
        <p:txBody>
          <a:bodyPr/>
          <a:p>
            <a:pPr marL="0" lvl="0" indent="0" algn="ctr" rtl="0">
              <a:lnSpc>
                <a:spcPct val="100000"/>
              </a:lnSpc>
              <a:spcBef>
                <a:spcPts val="0"/>
              </a:spcBef>
              <a:spcAft>
                <a:spcPts val="0"/>
              </a:spcAft>
              <a:buSzPts val="2000"/>
              <a:buFont typeface="Garamond" panose="02020404030301010803"/>
              <a:buNone/>
            </a:pPr>
            <a:r>
              <a:rPr lang="en-US">
                <a:sym typeface="+mn-ea"/>
              </a:rPr>
              <a:t>This can be used to refer current class instance variable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This can be used to refer current class method(implicitly)</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This() can be used to invoke current class constructor.</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this keyword can be used o refer current class instance variable. If there is ambiguity between the instance variable and parameters, this keyword resolves the problem of ambiguity.</a:t>
            </a:r>
            <a:endParaRPr lang="en-US"/>
          </a:p>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UNDERSTANDING THE PROBLEM WITHOUT THIS KEYWORD</a:t>
            </a:r>
            <a:endParaRPr lang="en-US"/>
          </a:p>
        </p:txBody>
      </p:sp>
      <p:sp>
        <p:nvSpPr>
          <p:cNvPr id="4" name="Text Placeholder 3"/>
          <p:cNvSpPr>
            <a:spLocks noGrp="1"/>
          </p:cNvSpPr>
          <p:nvPr>
            <p:ph type="body" sz="quarter" idx="14"/>
          </p:nvPr>
        </p:nvSpPr>
        <p:spPr>
          <a:xfrm>
            <a:off x="408940" y="887095"/>
            <a:ext cx="11160125" cy="5422900"/>
          </a:xfrm>
        </p:spPr>
        <p:txBody>
          <a:bodyPr>
            <a:normAutofit fontScale="40000"/>
          </a:bodyPr>
          <a:p>
            <a:pPr marL="0" marR="0" lvl="0" indent="0" algn="l" rtl="0">
              <a:lnSpc>
                <a:spcPct val="100000"/>
              </a:lnSpc>
              <a:spcBef>
                <a:spcPts val="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class Student{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int rollno;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String name;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float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Student(int rollno,String name,float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rollno=rollno;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name=name;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fee=fee;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void display(){System.out.println(rollno+" "+name+"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class TestThis1{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public static void main(String args[]){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 s1=new Student(111,"ankit",5000f);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 s2=new Student(112,"sumit",6000f);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s1.display();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s2.display();  }}  </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Output:</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0 null 0.0</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0 null 0.0</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5" name="Text Box 4"/>
          <p:cNvSpPr txBox="1"/>
          <p:nvPr/>
        </p:nvSpPr>
        <p:spPr>
          <a:xfrm>
            <a:off x="6625590" y="2047240"/>
            <a:ext cx="4838700" cy="3107690"/>
          </a:xfrm>
          <a:prstGeom prst="rect">
            <a:avLst/>
          </a:prstGeom>
          <a:noFill/>
        </p:spPr>
        <p:txBody>
          <a:bodyPr wrap="square" rtlCol="0">
            <a:spAutoFit/>
          </a:bodyPr>
          <a:p>
            <a:r>
              <a:rPr lang="en-US" sz="2800" b="1">
                <a:solidFill>
                  <a:schemeClr val="tx1"/>
                </a:solidFill>
                <a:latin typeface="Garamond" panose="02020404030301010803"/>
                <a:ea typeface="Garamond" panose="02020404030301010803"/>
                <a:cs typeface="Garamond" panose="02020404030301010803"/>
                <a:sym typeface="Garamond" panose="02020404030301010803"/>
              </a:rPr>
              <a:t>Here, parameters (formal arguments) and instance variables are same. So, we are using this keyword to distinguish local variable and instance variable.</a:t>
            </a:r>
            <a:endParaRPr lang="en-US" sz="2800" b="1">
              <a:solidFill>
                <a:schemeClr val="tx1"/>
              </a:solidFill>
              <a:latin typeface="Garamond" panose="02020404030301010803"/>
              <a:ea typeface="Garamond" panose="02020404030301010803"/>
              <a:cs typeface="Garamond" panose="02020404030301010803"/>
              <a:sym typeface="Garamond" panose="02020404030301010803"/>
            </a:endParaRPr>
          </a:p>
          <a:p>
            <a:endParaRPr lang="en-US" sz="2800" b="1">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216535"/>
            <a:ext cx="10365740" cy="6478270"/>
          </a:xfrm>
        </p:spPr>
        <p:txBody>
          <a:bodyPr>
            <a:normAutofit/>
          </a:bodyPr>
          <a:p>
            <a:pPr marL="0" indent="0" algn="l"/>
            <a:r>
              <a:rPr lang="en-US" sz="2400" b="1">
                <a:sym typeface="+mn-ea"/>
              </a:rPr>
              <a:t>PROCEDURE ORIENTED PROGRAMMING (POP)</a:t>
            </a:r>
            <a:br>
              <a:rPr lang="en-US" sz="2400" b="1"/>
            </a:br>
            <a:r>
              <a:rPr lang="en-US" sz="2400">
                <a:sym typeface="+mn-ea"/>
              </a:rPr>
              <a:t>Large Programs are divided into sequence of functions (Procedures)</a:t>
            </a:r>
            <a:br>
              <a:rPr lang="en-US" sz="2400"/>
            </a:br>
            <a:r>
              <a:rPr lang="en-US" sz="2400">
                <a:sym typeface="+mn-ea"/>
              </a:rPr>
              <a:t>Each procedure can be called by another procedure during execution by calling it using its name</a:t>
            </a:r>
            <a:br>
              <a:rPr lang="en-US" sz="2400"/>
            </a:br>
            <a:r>
              <a:rPr lang="en-US" sz="2400">
                <a:sym typeface="+mn-ea"/>
              </a:rPr>
              <a:t> In POP main focus is on procedures only not on data</a:t>
            </a:r>
            <a:br>
              <a:rPr lang="en-US" sz="2400"/>
            </a:br>
            <a:r>
              <a:rPr lang="en-US" sz="2400">
                <a:sym typeface="+mn-ea"/>
              </a:rPr>
              <a:t> Follows “Top-Down Approach”.</a:t>
            </a:r>
            <a:br>
              <a:rPr lang="en-US" sz="2400">
                <a:sym typeface="+mn-ea"/>
              </a:rPr>
            </a:br>
            <a:r>
              <a:rPr lang="en-US" sz="2400">
                <a:sym typeface="+mn-ea"/>
              </a:rPr>
              <a:t>Global variables can be accessed by all functions</a:t>
            </a:r>
            <a:br>
              <a:rPr lang="en-US" sz="2400"/>
            </a:br>
            <a:r>
              <a:rPr lang="en-US" sz="2400">
                <a:sym typeface="+mn-ea"/>
              </a:rPr>
              <a:t>No security to data - Data can be freely moved from one procedure to another procedure </a:t>
            </a:r>
            <a:br>
              <a:rPr lang="en-US" sz="2400"/>
            </a:br>
            <a:r>
              <a:rPr lang="en-US" sz="2400">
                <a:sym typeface="+mn-ea"/>
              </a:rPr>
              <a:t>  If we need to change the type of data of global variable then we need to revise all the functions that are using this global variables. Failing this may result in errors</a:t>
            </a:r>
            <a:br>
              <a:rPr lang="en-US" sz="2400"/>
            </a:br>
            <a:r>
              <a:rPr lang="en-US" sz="2400">
                <a:sym typeface="+mn-ea"/>
              </a:rPr>
              <a:t> POP does not model real world problems very well. Because functions are action oriented</a:t>
            </a:r>
            <a:br>
              <a:rPr lang="en-US" sz="2400"/>
            </a:br>
            <a:r>
              <a:rPr lang="en-US" sz="2400">
                <a:sym typeface="+mn-ea"/>
              </a:rPr>
              <a:t> </a:t>
            </a:r>
            <a:r>
              <a:rPr lang="en-US" sz="2400" b="1">
                <a:sym typeface="+mn-ea"/>
              </a:rPr>
              <a:t>Examples:</a:t>
            </a:r>
            <a:r>
              <a:rPr lang="en-US" sz="2400">
                <a:sym typeface="+mn-ea"/>
              </a:rPr>
              <a:t> C, PASCAL, COBOL, BASIC, FORTRAN</a:t>
            </a:r>
            <a:br>
              <a:rPr lang="en-US" sz="2400"/>
            </a:br>
            <a:endParaRPr lang="en-US" sz="24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SOLUTION OF THE ABOVE PROBLEM BY THIS KEYWORD</a:t>
            </a:r>
            <a:endParaRPr lang="en-US"/>
          </a:p>
        </p:txBody>
      </p:sp>
      <p:sp>
        <p:nvSpPr>
          <p:cNvPr id="4" name="Text Placeholder 3"/>
          <p:cNvSpPr>
            <a:spLocks noGrp="1"/>
          </p:cNvSpPr>
          <p:nvPr>
            <p:ph type="body" sz="quarter" idx="14"/>
          </p:nvPr>
        </p:nvSpPr>
        <p:spPr>
          <a:xfrm>
            <a:off x="408940" y="796925"/>
            <a:ext cx="11160125" cy="5513070"/>
          </a:xfrm>
        </p:spPr>
        <p:txBody>
          <a:bodyPr>
            <a:normAutofit fontScale="50000"/>
          </a:bodyPr>
          <a:p>
            <a:pPr marL="0" marR="0" lvl="0" indent="0" algn="l" rtl="0">
              <a:lnSpc>
                <a:spcPct val="100000"/>
              </a:lnSpc>
              <a:spcBef>
                <a:spcPts val="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class Student{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int rollno;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String name;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float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Student(int rollno,String name,float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this.rollno=rollno;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this.name=name;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this.fee=fee;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void display(){System.out.println(rollno+" "+name+" "+fee);}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class TestThis2{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public static void main(String args[]){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 s1=new Student(111,"ankit",5000f);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Student s2=new Student(112,"sumit",6000f);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s1.display();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s2.display();  }}  </a:t>
            </a:r>
            <a:endParaRPr lang="en-US"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endParaRPr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5" name="Text Box 4"/>
          <p:cNvSpPr txBox="1"/>
          <p:nvPr/>
        </p:nvSpPr>
        <p:spPr>
          <a:xfrm>
            <a:off x="6744970" y="2058035"/>
            <a:ext cx="4123690" cy="1938020"/>
          </a:xfrm>
          <a:prstGeom prst="rect">
            <a:avLst/>
          </a:prstGeom>
          <a:noFill/>
        </p:spPr>
        <p:txBody>
          <a:bodyPr wrap="square" rtlCol="0">
            <a:spAutoFit/>
          </a:bodyPr>
          <a:p>
            <a:r>
              <a:rPr lang="en-US" sz="2400">
                <a:solidFill>
                  <a:srgbClr val="FF0000"/>
                </a:solidFill>
                <a:latin typeface="Garamond" panose="02020404030301010803"/>
                <a:ea typeface="Garamond" panose="02020404030301010803"/>
                <a:cs typeface="Garamond" panose="02020404030301010803"/>
                <a:sym typeface="Garamond" panose="02020404030301010803"/>
              </a:rPr>
              <a:t>If local variables(formal arguments) and instance variables are different, there is no need to use this keyword</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p:txBody>
      </p:sp>
      <p:sp>
        <p:nvSpPr>
          <p:cNvPr id="6" name="Text Box 5"/>
          <p:cNvSpPr txBox="1"/>
          <p:nvPr/>
        </p:nvSpPr>
        <p:spPr>
          <a:xfrm>
            <a:off x="6744970" y="4643755"/>
            <a:ext cx="2089150" cy="1276350"/>
          </a:xfrm>
          <a:prstGeom prst="rect">
            <a:avLst/>
          </a:prstGeom>
          <a:noFill/>
        </p:spPr>
        <p:txBody>
          <a:bodyPr wrap="square" rtlCol="0">
            <a:spAutoFit/>
          </a:bodyPr>
          <a:p>
            <a:pPr marL="0" marR="0" lvl="0" indent="0" algn="l" rtl="0">
              <a:spcBef>
                <a:spcPts val="0"/>
              </a:spcBef>
              <a:spcAft>
                <a:spcPts val="0"/>
              </a:spcAft>
              <a:buClr>
                <a:srgbClr val="FF0000"/>
              </a:buClr>
              <a:buSzPts val="1800"/>
              <a:buFont typeface="Garamond" panose="02020404030301010803"/>
              <a:buNone/>
            </a:pPr>
            <a:r>
              <a:rPr lang="en-US" sz="2000" b="1">
                <a:solidFill>
                  <a:schemeClr val="tx1"/>
                </a:solidFill>
                <a:latin typeface="Garamond" panose="02020404030301010803"/>
                <a:ea typeface="Garamond" panose="02020404030301010803"/>
                <a:cs typeface="Garamond" panose="02020404030301010803"/>
                <a:sym typeface="Garamond" panose="02020404030301010803"/>
              </a:rPr>
              <a:t>Output:</a:t>
            </a:r>
            <a:endParaRPr lang="en-US" sz="2000"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111 ankit 5000</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b="1">
                <a:solidFill>
                  <a:schemeClr val="tx1"/>
                </a:solidFill>
                <a:latin typeface="Garamond" panose="02020404030301010803"/>
                <a:ea typeface="Garamond" panose="02020404030301010803"/>
                <a:cs typeface="Garamond" panose="02020404030301010803"/>
                <a:sym typeface="Garamond" panose="02020404030301010803"/>
              </a:rPr>
              <a:t>112 sumit 6000</a:t>
            </a:r>
            <a:endParaRPr lang="en-US" b="1">
              <a:solidFill>
                <a:schemeClr val="tx1"/>
              </a:solidFill>
              <a:latin typeface="Garamond" panose="02020404030301010803"/>
              <a:ea typeface="Garamond" panose="02020404030301010803"/>
              <a:cs typeface="Garamond" panose="02020404030301010803"/>
              <a:sym typeface="Garamond" panose="02020404030301010803"/>
            </a:endParaRPr>
          </a:p>
          <a:p>
            <a:endParaRPr lang="en-US" b="1">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PROGRAM WHERE THIS KEYWORD IS NOT REQUIRED</a:t>
            </a:r>
            <a:endParaRPr lang="en-US"/>
          </a:p>
        </p:txBody>
      </p:sp>
      <p:sp>
        <p:nvSpPr>
          <p:cNvPr id="4" name="Text Placeholder 3"/>
          <p:cNvSpPr>
            <a:spLocks noGrp="1"/>
          </p:cNvSpPr>
          <p:nvPr>
            <p:ph type="body" sz="quarter" idx="14"/>
          </p:nvPr>
        </p:nvSpPr>
        <p:spPr/>
        <p:txBody>
          <a:bodyPr>
            <a:normAutofit fontScale="40000"/>
          </a:bodyPr>
          <a:p>
            <a:pPr marL="0" marR="0" lvl="0" indent="0" algn="l" rtl="0">
              <a:lnSpc>
                <a:spcPct val="100000"/>
              </a:lnSpc>
              <a:spcBef>
                <a:spcPts val="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class Student{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int rollno;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String name;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float fee;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Student(int r,String n,float f){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rollno=r;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name=n;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fee=f;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void display(){System.out.println(rollno+" "+name+" "+fee);}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class TestThis3{  </a:t>
            </a:r>
            <a:endParaRPr lang="en-US"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public static void main(String args[]){  </a:t>
            </a:r>
            <a:endParaRPr lang="en-US"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Student s1=new Student(111,"ankit",5000f);  </a:t>
            </a:r>
            <a:endParaRPr lang="en-US"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Student s2=new Student(112,"sumit",6000f);  </a:t>
            </a:r>
            <a:endParaRPr lang="en-US"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s1.display();  </a:t>
            </a:r>
            <a:endParaRPr lang="en-US" b="1" i="0" u="none" strike="noStrike" cap="none">
              <a:solidFill>
                <a:srgbClr val="FFFF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FFFF00"/>
                </a:solidFill>
                <a:latin typeface="Garamond" panose="02020404030301010803"/>
                <a:ea typeface="Garamond" panose="02020404030301010803"/>
                <a:cs typeface="Garamond" panose="02020404030301010803"/>
                <a:sym typeface="Garamond" panose="02020404030301010803"/>
              </a:rPr>
              <a:t>s2.display();  }}</a:t>
            </a:r>
            <a:r>
              <a:rPr lang="en-US" b="1">
                <a:solidFill>
                  <a:srgbClr val="90571E"/>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90571E"/>
              </a:solidFill>
              <a:latin typeface="Garamond" panose="02020404030301010803"/>
              <a:ea typeface="Garamond" panose="02020404030301010803"/>
              <a:cs typeface="Garamond" panose="02020404030301010803"/>
              <a:sym typeface="Garamond" panose="02020404030301010803"/>
            </a:endParaRPr>
          </a:p>
          <a:p>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2800">
                <a:sym typeface="+mn-ea"/>
              </a:rPr>
              <a:t>THIS: TO INVOKE CURRENT CLASS METHOD</a:t>
            </a:r>
            <a:endParaRPr lang="en-US" sz="2800"/>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a:sym typeface="+mn-ea"/>
              </a:rPr>
              <a:t>You may invoke the method of the current class by using the this keyword.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If you don't use the this keyword, compiler automatically adds this keyword while invoking the method.</a:t>
            </a:r>
            <a:endParaRPr lang="en-US"/>
          </a:p>
          <a:p>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2353510" y="837407"/>
            <a:ext cx="7317105" cy="566870"/>
          </a:xfrm>
        </p:spPr>
        <p:txBody>
          <a:bodyPr>
            <a:normAutofit/>
          </a:bodyPr>
          <a:p>
            <a:pPr algn="ctr"/>
            <a:r>
              <a:rPr lang="en-US">
                <a:sym typeface="+mn-ea"/>
              </a:rPr>
              <a:t>EXAMPLE</a:t>
            </a:r>
            <a:endParaRPr lang="en-US"/>
          </a:p>
        </p:txBody>
      </p:sp>
      <p:pic>
        <p:nvPicPr>
          <p:cNvPr id="1795" name="Google Shape;1795;p181" descr="this keyword"/>
          <p:cNvPicPr preferRelativeResize="0">
            <a:picLocks noGrp="1" noChangeAspect="1"/>
          </p:cNvPicPr>
          <p:nvPr>
            <p:ph type="pic" idx="1"/>
          </p:nvPr>
        </p:nvPicPr>
        <p:blipFill rotWithShape="1">
          <a:blip r:embed="rId1"/>
          <a:srcRect/>
          <a:stretch>
            <a:fillRect/>
          </a:stretch>
        </p:blipFill>
        <p:spPr>
          <a:xfrm>
            <a:off x="1751965" y="1404620"/>
            <a:ext cx="9055735" cy="459041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a:bodyPr>
          <a:p>
            <a:r>
              <a:rPr lang="en-US">
                <a:sym typeface="+mn-ea"/>
              </a:rPr>
              <a:t>EXAMPLE</a:t>
            </a:r>
            <a:endParaRPr lang="en-US"/>
          </a:p>
        </p:txBody>
      </p:sp>
      <p:sp>
        <p:nvSpPr>
          <p:cNvPr id="6" name="Text Placeholder 5"/>
          <p:cNvSpPr>
            <a:spLocks noGrp="1"/>
          </p:cNvSpPr>
          <p:nvPr>
            <p:ph type="body" sz="quarter" idx="14"/>
          </p:nvPr>
        </p:nvSpPr>
        <p:spPr>
          <a:xfrm>
            <a:off x="408940" y="835660"/>
            <a:ext cx="11160125" cy="5474335"/>
          </a:xfrm>
        </p:spPr>
        <p:txBody>
          <a:bodyPr>
            <a:normAutofit fontScale="50000"/>
          </a:bodyPr>
          <a:p>
            <a:pPr marL="0" marR="0" lvl="0" indent="0" algn="l" rtl="0">
              <a:lnSpc>
                <a:spcPct val="100000"/>
              </a:lnSpc>
              <a:spcBef>
                <a:spcPts val="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class A</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void m()</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System.out.println("hello m");</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void n()</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System.out.println("hello n");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this.m();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E2AC74"/>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rgbClr val="E2AC74"/>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class TestThis4{  </a:t>
            </a:r>
            <a:endParaRPr lang="en-US" b="1" i="0" u="none" strike="noStrike" cap="none">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public static void main(String args[]){  </a:t>
            </a:r>
            <a:endParaRPr lang="en-US" b="1" i="0" u="none" strike="noStrike" cap="none">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A a=new A();  </a:t>
            </a:r>
            <a:endParaRPr lang="en-US" b="1" i="0" u="none" strike="noStrike" cap="none">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a.n();  </a:t>
            </a:r>
            <a:endParaRPr lang="en-US" b="1" i="0" u="none" strike="noStrike" cap="none">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16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 </a:t>
            </a:r>
            <a:r>
              <a:rPr lang="en-US" b="1">
                <a:solidFill>
                  <a:schemeClr val="lt1"/>
                </a:solidFill>
                <a:latin typeface="Garamond" panose="02020404030301010803"/>
                <a:ea typeface="Garamond" panose="02020404030301010803"/>
                <a:cs typeface="Garamond" panose="02020404030301010803"/>
                <a:sym typeface="Garamond" panose="02020404030301010803"/>
              </a:rPr>
              <a:t> </a:t>
            </a:r>
            <a:endParaRPr lang="en-US" b="1" i="0" u="none" strike="noStrike" cap="none">
              <a:solidFill>
                <a:schemeClr val="lt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1803" name="Google Shape;1803;p182"/>
          <p:cNvSpPr txBox="1"/>
          <p:nvPr/>
        </p:nvSpPr>
        <p:spPr>
          <a:xfrm>
            <a:off x="7033895" y="3069590"/>
            <a:ext cx="2495550" cy="1475105"/>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Clr>
                <a:schemeClr val="lt1"/>
              </a:buClr>
              <a:buSzPts val="1800"/>
              <a:buFont typeface="Garamond" panose="02020404030301010803"/>
              <a:buNone/>
            </a:pPr>
            <a:r>
              <a:rPr lang="en-US" sz="1800" b="1">
                <a:solidFill>
                  <a:srgbClr val="FF0000"/>
                </a:solidFill>
                <a:latin typeface="Garamond" panose="02020404030301010803"/>
                <a:ea typeface="Garamond" panose="02020404030301010803"/>
                <a:cs typeface="Garamond" panose="02020404030301010803"/>
                <a:sym typeface="Garamond" panose="02020404030301010803"/>
              </a:rPr>
              <a:t>Output:</a:t>
            </a:r>
            <a:endParaRPr sz="1800" b="1">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sz="1800" b="1">
                <a:solidFill>
                  <a:srgbClr val="FF0000"/>
                </a:solidFill>
                <a:latin typeface="Garamond" panose="02020404030301010803"/>
                <a:ea typeface="Garamond" panose="02020404030301010803"/>
                <a:cs typeface="Garamond" panose="02020404030301010803"/>
                <a:sym typeface="Garamond" panose="02020404030301010803"/>
              </a:rPr>
              <a:t>hello n</a:t>
            </a:r>
            <a:endParaRPr sz="1800" b="1">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sz="1800" b="1">
                <a:solidFill>
                  <a:srgbClr val="FF0000"/>
                </a:solidFill>
                <a:latin typeface="Garamond" panose="02020404030301010803"/>
                <a:ea typeface="Garamond" panose="02020404030301010803"/>
                <a:cs typeface="Garamond" panose="02020404030301010803"/>
                <a:sym typeface="Garamond" panose="02020404030301010803"/>
              </a:rPr>
              <a:t>hello m</a:t>
            </a:r>
            <a:endParaRPr sz="1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endParaRPr sz="1800" b="1">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chemeClr val="lt1"/>
              </a:buClr>
              <a:buSzPts val="1800"/>
              <a:buFont typeface="Garamond" panose="02020404030301010803"/>
              <a:buNone/>
            </a:pPr>
            <a:r>
              <a:rPr lang="en-US" sz="1800" b="1">
                <a:solidFill>
                  <a:schemeClr val="lt1"/>
                </a:solidFill>
                <a:latin typeface="Garamond" panose="02020404030301010803"/>
                <a:ea typeface="Garamond" panose="02020404030301010803"/>
                <a:cs typeface="Garamond" panose="02020404030301010803"/>
                <a:sym typeface="Garamond" panose="02020404030301010803"/>
              </a:rPr>
              <a:t>hello m</a:t>
            </a:r>
            <a:endParaRPr sz="18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r>
              <a:rPr lang="en-US">
                <a:sym typeface="+mn-ea"/>
              </a:rPr>
              <a:t>CALLING PARAMETERIZED CONSTRUCTOR FROM DEFAULT CONSTRUCTOR:</a:t>
            </a:r>
            <a:endParaRPr lang="en-US">
              <a:sym typeface="+mn-ea"/>
            </a:endParaRPr>
          </a:p>
        </p:txBody>
      </p:sp>
      <p:sp>
        <p:nvSpPr>
          <p:cNvPr id="4" name="Text Placeholder 3"/>
          <p:cNvSpPr>
            <a:spLocks noGrp="1"/>
          </p:cNvSpPr>
          <p:nvPr>
            <p:ph type="body" sz="quarter" idx="14"/>
          </p:nvPr>
        </p:nvSpPr>
        <p:spPr/>
        <p:txBody>
          <a:bodyPr>
            <a:normAutofit fontScale="40000"/>
          </a:bodyPr>
          <a:p>
            <a:pPr marL="0" lvl="0" indent="0" algn="l" rtl="0">
              <a:lnSpc>
                <a:spcPct val="100000"/>
              </a:lnSpc>
              <a:spcBef>
                <a:spcPts val="0"/>
              </a:spcBef>
              <a:spcAft>
                <a:spcPts val="0"/>
              </a:spcAft>
              <a:buSzPct val="100000"/>
              <a:buFont typeface="Garamond" panose="02020404030301010803"/>
              <a:buNone/>
            </a:pPr>
            <a:r>
              <a:rPr lang="en-US" b="1">
                <a:solidFill>
                  <a:srgbClr val="EBC6A3"/>
                </a:solidFill>
                <a:sym typeface="+mn-ea"/>
              </a:rPr>
              <a:t>class A{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A()</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this(5);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System.out.println("hello a");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a:t>
            </a:r>
            <a:r>
              <a:rPr lang="en-US" b="1">
                <a:solidFill>
                  <a:srgbClr val="FF0000"/>
                </a:solidFill>
                <a:sym typeface="+mn-ea"/>
              </a:rPr>
              <a:t>      }                                                       </a:t>
            </a:r>
            <a:endParaRPr lang="en-US" b="1">
              <a:solidFill>
                <a:srgbClr val="FF0000"/>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FF0000"/>
                </a:solidFill>
                <a:sym typeface="+mn-ea"/>
              </a:rPr>
              <a:t>                 A(int x)</a:t>
            </a:r>
            <a:endParaRPr lang="en-US" b="1">
              <a:solidFill>
                <a:srgbClr val="FF0000"/>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FF0000"/>
                </a:solidFill>
                <a:sym typeface="+mn-ea"/>
              </a:rPr>
              <a:t>              {                                                                                                        </a:t>
            </a:r>
            <a:r>
              <a:rPr lang="en-US" sz="4000" b="1">
                <a:solidFill>
                  <a:srgbClr val="FF0000"/>
                </a:solidFill>
                <a:sym typeface="+mn-ea"/>
              </a:rPr>
              <a:t>               </a:t>
            </a:r>
            <a:r>
              <a:rPr lang="en-US" sz="4000">
                <a:solidFill>
                  <a:srgbClr val="FF0000"/>
                </a:solidFill>
                <a:latin typeface="Garamond" panose="02020404030301010803"/>
                <a:ea typeface="Garamond" panose="02020404030301010803"/>
                <a:cs typeface="Garamond" panose="02020404030301010803"/>
                <a:sym typeface="Garamond" panose="02020404030301010803"/>
              </a:rPr>
              <a:t>Parameterized constructor</a:t>
            </a:r>
            <a:endParaRPr lang="en-US" sz="4000" b="1">
              <a:solidFill>
                <a:srgbClr val="FF0000"/>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FF0000"/>
                </a:solidFill>
                <a:sym typeface="+mn-ea"/>
              </a:rPr>
              <a:t>                 System.out.println(x);  </a:t>
            </a:r>
            <a:endParaRPr lang="en-US" b="1">
              <a:solidFill>
                <a:srgbClr val="FF0000"/>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EBC6A3"/>
                </a:solidFill>
                <a:sym typeface="+mn-ea"/>
              </a:rPr>
              <a:t>                }  </a:t>
            </a:r>
            <a:endParaRPr lang="en-US" b="1">
              <a:solidFill>
                <a:srgbClr val="EBC6A3"/>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90571E"/>
                </a:solidFill>
                <a:sym typeface="+mn-ea"/>
              </a:rPr>
              <a:t>              class TestThis6{  </a:t>
            </a:r>
            <a:endParaRPr lang="en-US" b="1">
              <a:solidFill>
                <a:srgbClr val="90571E"/>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90571E"/>
                </a:solidFill>
                <a:sym typeface="+mn-ea"/>
              </a:rPr>
              <a:t>                  public static void main(String args[]){                                             </a:t>
            </a:r>
            <a:endParaRPr lang="en-US" b="1">
              <a:solidFill>
                <a:srgbClr val="90571E"/>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90571E"/>
                </a:solidFill>
                <a:sym typeface="+mn-ea"/>
              </a:rPr>
              <a:t>                    A a=new A();  </a:t>
            </a:r>
            <a:endParaRPr lang="en-US" b="1">
              <a:solidFill>
                <a:srgbClr val="90571E"/>
              </a:solidFill>
            </a:endParaRPr>
          </a:p>
          <a:p>
            <a:pPr marL="0" lvl="0" indent="0" algn="l" rtl="0">
              <a:lnSpc>
                <a:spcPct val="100000"/>
              </a:lnSpc>
              <a:spcBef>
                <a:spcPts val="600"/>
              </a:spcBef>
              <a:spcAft>
                <a:spcPts val="0"/>
              </a:spcAft>
              <a:buSzPct val="100000"/>
              <a:buFont typeface="Garamond" panose="02020404030301010803"/>
              <a:buNone/>
            </a:pPr>
            <a:r>
              <a:rPr lang="en-US" b="1">
                <a:solidFill>
                  <a:srgbClr val="90571E"/>
                </a:solidFill>
                <a:sym typeface="+mn-ea"/>
              </a:rPr>
              <a:t>                   }} </a:t>
            </a:r>
            <a:r>
              <a:rPr lang="en-US" b="1">
                <a:sym typeface="+mn-ea"/>
              </a:rPr>
              <a:t>                                                               </a:t>
            </a:r>
            <a:r>
              <a:rPr lang="en-US" b="1">
                <a:solidFill>
                  <a:srgbClr val="FF0000"/>
                </a:solidFill>
                <a:sym typeface="+mn-ea"/>
              </a:rPr>
              <a:t>Output:</a:t>
            </a:r>
            <a:endParaRPr b="1">
              <a:solidFill>
                <a:srgbClr val="FF0000"/>
              </a:solidFill>
            </a:endParaRPr>
          </a:p>
          <a:p>
            <a:pPr marL="0" lvl="0" indent="0" algn="l" rtl="0">
              <a:lnSpc>
                <a:spcPct val="100000"/>
              </a:lnSpc>
              <a:spcBef>
                <a:spcPts val="600"/>
              </a:spcBef>
              <a:spcAft>
                <a:spcPts val="0"/>
              </a:spcAft>
              <a:buSzPct val="100000"/>
              <a:buFont typeface="Garamond" panose="02020404030301010803"/>
              <a:buNone/>
            </a:pPr>
            <a:r>
              <a:rPr lang="en-US" b="1">
                <a:sym typeface="+mn-ea"/>
              </a:rPr>
              <a:t>                                                                                                      5</a:t>
            </a:r>
            <a:endParaRPr b="1"/>
          </a:p>
          <a:p>
            <a:pPr marL="0" lvl="0" indent="0" algn="l" rtl="0">
              <a:lnSpc>
                <a:spcPct val="100000"/>
              </a:lnSpc>
              <a:spcBef>
                <a:spcPts val="600"/>
              </a:spcBef>
              <a:spcAft>
                <a:spcPts val="0"/>
              </a:spcAft>
              <a:buSzPct val="100000"/>
              <a:buFont typeface="Garamond" panose="02020404030301010803"/>
              <a:buNone/>
            </a:pPr>
            <a:r>
              <a:rPr lang="en-US" b="1">
                <a:sym typeface="+mn-ea"/>
              </a:rPr>
              <a:t>                                                                                                      hello a</a:t>
            </a:r>
            <a:endParaRPr b="1"/>
          </a:p>
          <a:p>
            <a:pPr marL="0" lvl="0" indent="0" algn="l" rtl="0">
              <a:lnSpc>
                <a:spcPct val="100000"/>
              </a:lnSpc>
              <a:spcBef>
                <a:spcPts val="600"/>
              </a:spcBef>
              <a:spcAft>
                <a:spcPts val="0"/>
              </a:spcAft>
              <a:buSzPct val="100000"/>
              <a:buFont typeface="Garamond" panose="02020404030301010803"/>
              <a:buNone/>
            </a:pPr>
            <a:endParaRPr b="1"/>
          </a:p>
          <a:p>
            <a:endParaRPr lang="en-US"/>
          </a:p>
        </p:txBody>
      </p:sp>
      <p:sp>
        <p:nvSpPr>
          <p:cNvPr id="1829" name="Google Shape;1829;p185"/>
          <p:cNvSpPr/>
          <p:nvPr/>
        </p:nvSpPr>
        <p:spPr>
          <a:xfrm rot="-404597">
            <a:off x="5067935" y="2372995"/>
            <a:ext cx="4065270" cy="1821815"/>
          </a:xfrm>
          <a:prstGeom prst="irregularSeal1">
            <a:avLst/>
          </a:prstGeom>
          <a:no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endParaRPr sz="1800">
              <a:solidFill>
                <a:schemeClr val="lt1"/>
              </a:solidFill>
              <a:latin typeface="Garamond" panose="02020404030301010803"/>
              <a:ea typeface="Garamond" panose="02020404030301010803"/>
              <a:cs typeface="Garamond" panose="02020404030301010803"/>
              <a:sym typeface="Garamond" panose="02020404030301010803"/>
            </a:endParaRPr>
          </a:p>
        </p:txBody>
      </p:sp>
      <p:cxnSp>
        <p:nvCxnSpPr>
          <p:cNvPr id="1828" name="Google Shape;1828;p185"/>
          <p:cNvCxnSpPr/>
          <p:nvPr/>
        </p:nvCxnSpPr>
        <p:spPr>
          <a:xfrm rot="10800000" flipH="1">
            <a:off x="3289428" y="3501261"/>
            <a:ext cx="1710055" cy="30480"/>
          </a:xfrm>
          <a:prstGeom prst="straightConnector1">
            <a:avLst/>
          </a:prstGeom>
          <a:noFill/>
          <a:ln w="9525" cap="flat" cmpd="sng">
            <a:solidFill>
              <a:schemeClr val="accent1"/>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9"/>
                                        </p:tgtEl>
                                        <p:attrNameLst>
                                          <p:attrName>style.visibility</p:attrName>
                                        </p:attrNameLst>
                                      </p:cBhvr>
                                      <p:to>
                                        <p:strVal val="visible"/>
                                      </p:to>
                                    </p:set>
                                    <p:animEffect transition="in" filter="fade">
                                      <p:cBhvr>
                                        <p:cTn id="7" dur="2000"/>
                                        <p:tgtEl>
                                          <p:spTgt spid="18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8"/>
                                        </p:tgtEl>
                                        <p:attrNameLst>
                                          <p:attrName>style.visibility</p:attrName>
                                        </p:attrNameLst>
                                      </p:cBhvr>
                                      <p:to>
                                        <p:strVal val="visible"/>
                                      </p:to>
                                    </p:set>
                                    <p:animEffect transition="in" filter="fade">
                                      <p:cBhvr>
                                        <p:cTn id="12" dur="2000"/>
                                        <p:tgtEl>
                                          <p:spTgt spid="1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a:xfrm>
            <a:off x="337185" y="382270"/>
            <a:ext cx="11177270" cy="601980"/>
          </a:xfrm>
        </p:spPr>
        <p:txBody>
          <a:bodyPr>
            <a:noAutofit/>
          </a:bodyPr>
          <a:p>
            <a:pPr algn="ctr"/>
            <a:r>
              <a:rPr lang="en-US" sz="3600"/>
              <a:t>Example</a:t>
            </a:r>
            <a:endParaRPr lang="en-US" sz="3600"/>
          </a:p>
        </p:txBody>
      </p:sp>
      <p:sp>
        <p:nvSpPr>
          <p:cNvPr id="8" name="Content Placeholder 7"/>
          <p:cNvSpPr>
            <a:spLocks noGrp="1"/>
          </p:cNvSpPr>
          <p:nvPr>
            <p:ph sz="half" idx="2"/>
          </p:nvPr>
        </p:nvSpPr>
        <p:spPr>
          <a:xfrm>
            <a:off x="337185" y="1005840"/>
            <a:ext cx="6835775" cy="5506720"/>
          </a:xfrm>
        </p:spPr>
        <p:txBody>
          <a:bodyPr>
            <a:noAutofit/>
          </a:bodyPr>
          <a:p>
            <a:pPr marL="0" marR="0" lvl="0" indent="0" algn="l" rtl="0">
              <a:lnSpc>
                <a:spcPct val="100000"/>
              </a:lnSpc>
              <a:spcBef>
                <a:spcPts val="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class Student{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int rollno;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String name,course;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float fee;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Student(int rollno,String name,String course){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this.rollno=rollno;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this.name=name;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this.course=course;  }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Student(int rollno,String name,String course,float fee){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this(rollno,name,course);//reusing constructor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this.fee=fee;  }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void display(){System.out.println(rollno+" "+name+" "+course+" "+fee);}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sz="2200" b="1">
                <a:solidFill>
                  <a:srgbClr val="FF0000"/>
                </a:solidFill>
                <a:latin typeface="Garamond" panose="02020404030301010803"/>
                <a:ea typeface="Garamond" panose="02020404030301010803"/>
                <a:cs typeface="Garamond" panose="02020404030301010803"/>
                <a:sym typeface="Garamond" panose="02020404030301010803"/>
              </a:rPr>
              <a:t>}  </a:t>
            </a: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a:p>
            <a:pPr marL="0" indent="0">
              <a:buNone/>
            </a:pPr>
            <a:endParaRPr lang="en-US" sz="2200" b="1" i="0" u="none" strike="noStrike" cap="none">
              <a:solidFill>
                <a:srgbClr val="FF0000"/>
              </a:solidFill>
              <a:latin typeface="Garamond" panose="02020404030301010803"/>
              <a:ea typeface="Garamond" panose="02020404030301010803"/>
              <a:cs typeface="Garamond" panose="02020404030301010803"/>
              <a:sym typeface="Garamond" panose="02020404030301010803"/>
            </a:endParaRPr>
          </a:p>
        </p:txBody>
      </p:sp>
      <p:sp>
        <p:nvSpPr>
          <p:cNvPr id="10" name="Content Placeholder 9"/>
          <p:cNvSpPr>
            <a:spLocks noGrp="1"/>
          </p:cNvSpPr>
          <p:nvPr>
            <p:ph sz="quarter" idx="4"/>
          </p:nvPr>
        </p:nvSpPr>
        <p:spPr>
          <a:xfrm>
            <a:off x="5925185" y="1077595"/>
            <a:ext cx="5770245" cy="2760980"/>
          </a:xfrm>
        </p:spPr>
        <p:txBody>
          <a:bodyPr>
            <a:normAutofit fontScale="90000"/>
          </a:bodyPr>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class TestThis7{  </a:t>
            </a:r>
            <a:endParaRPr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public static void main(String args[]){  </a:t>
            </a:r>
            <a:endParaRPr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Student s1=new Student(111,"ankit","java");  </a:t>
            </a:r>
            <a:endParaRPr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Student s2=new Student(112,"sumit","java",</a:t>
            </a:r>
            <a:endParaRPr lang="en-US"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6000f);  </a:t>
            </a:r>
            <a:endParaRPr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s1.display();  </a:t>
            </a:r>
            <a:endParaRPr b="1">
              <a:solidFill>
                <a:srgbClr val="90571E"/>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Clr>
                <a:srgbClr val="90571E"/>
              </a:buClr>
              <a:buSzPts val="1800"/>
              <a:buFont typeface="Garamond" panose="02020404030301010803"/>
              <a:buNone/>
            </a:pPr>
            <a:r>
              <a:rPr lang="en-US" b="1">
                <a:solidFill>
                  <a:srgbClr val="90571E"/>
                </a:solidFill>
                <a:latin typeface="Garamond" panose="02020404030301010803"/>
                <a:ea typeface="Garamond" panose="02020404030301010803"/>
                <a:cs typeface="Garamond" panose="02020404030301010803"/>
                <a:sym typeface="Garamond" panose="02020404030301010803"/>
              </a:rPr>
              <a:t>s2.display();  }} </a:t>
            </a:r>
            <a:r>
              <a:rPr lang="en-US" b="1">
                <a:solidFill>
                  <a:schemeClr val="lt1"/>
                </a:solidFill>
                <a:latin typeface="Garamond" panose="02020404030301010803"/>
                <a:ea typeface="Garamond" panose="02020404030301010803"/>
                <a:cs typeface="Garamond" panose="02020404030301010803"/>
                <a:sym typeface="Garamond" panose="02020404030301010803"/>
              </a:rPr>
              <a:t> </a:t>
            </a:r>
            <a:endParaRPr b="1">
              <a:solidFill>
                <a:schemeClr val="lt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1837" name="Google Shape;1837;p186"/>
          <p:cNvSpPr txBox="1"/>
          <p:nvPr/>
        </p:nvSpPr>
        <p:spPr>
          <a:xfrm>
            <a:off x="7797165" y="4449445"/>
            <a:ext cx="2809875" cy="119761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2400" b="1">
                <a:solidFill>
                  <a:srgbClr val="FF0000"/>
                </a:solidFill>
                <a:latin typeface="Garamond" panose="02020404030301010803"/>
                <a:ea typeface="Garamond" panose="02020404030301010803"/>
                <a:cs typeface="Garamond" panose="02020404030301010803"/>
                <a:sym typeface="Garamond" panose="02020404030301010803"/>
              </a:rPr>
              <a:t>Output:</a:t>
            </a:r>
            <a:endParaRPr lang="en-US" sz="2400" b="1">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111 ankit java null</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112 sumit java 6000</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869315"/>
            <a:ext cx="11105515" cy="774065"/>
          </a:xfrm>
        </p:spPr>
        <p:txBody>
          <a:bodyPr/>
          <a:p>
            <a:pPr algn="ctr"/>
            <a:r>
              <a:rPr lang="en-US" sz="3200">
                <a:solidFill>
                  <a:schemeClr val="dk1"/>
                </a:solidFill>
                <a:latin typeface="Garamond" panose="02020404030301010803"/>
                <a:ea typeface="Garamond" panose="02020404030301010803"/>
                <a:cs typeface="Garamond" panose="02020404030301010803"/>
                <a:sym typeface="Garamond" panose="02020404030301010803"/>
              </a:rPr>
              <a:t>“STATIC” KEYWORD</a:t>
            </a:r>
            <a:endParaRPr lang="en-US" sz="320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4" name="Content Placeholder 3"/>
          <p:cNvSpPr>
            <a:spLocks noGrp="1"/>
          </p:cNvSpPr>
          <p:nvPr>
            <p:ph sz="half" idx="2"/>
          </p:nvPr>
        </p:nvSpPr>
        <p:spPr>
          <a:xfrm>
            <a:off x="337185" y="1740535"/>
            <a:ext cx="6209030" cy="4387215"/>
          </a:xfrm>
        </p:spPr>
        <p:txBody>
          <a:bodyPr>
            <a:noAutofit/>
          </a:bodyPr>
          <a:p>
            <a:pPr marL="0" lvl="0" indent="0" algn="l" rtl="0">
              <a:lnSpc>
                <a:spcPct val="100000"/>
              </a:lnSpc>
              <a:spcBef>
                <a:spcPts val="0"/>
              </a:spcBef>
              <a:spcAft>
                <a:spcPts val="0"/>
              </a:spcAft>
              <a:buSzPts val="2000"/>
              <a:buFont typeface="Garamond" panose="02020404030301010803"/>
              <a:buNone/>
            </a:pPr>
            <a:r>
              <a:rPr lang="en-US" sz="2800">
                <a:sym typeface="+mn-ea"/>
              </a:rPr>
              <a:t>The </a:t>
            </a:r>
            <a:r>
              <a:rPr lang="en-US" sz="2800" b="1">
                <a:solidFill>
                  <a:srgbClr val="FF0000"/>
                </a:solidFill>
                <a:sym typeface="+mn-ea"/>
              </a:rPr>
              <a:t>static</a:t>
            </a:r>
            <a:r>
              <a:rPr lang="en-US" sz="2800">
                <a:sym typeface="+mn-ea"/>
              </a:rPr>
              <a:t> keyword in Java is used for memory management mainly.</a:t>
            </a:r>
            <a:endParaRPr lang="en-US" sz="2800"/>
          </a:p>
          <a:p>
            <a:pPr marL="0" lvl="0" indent="0" algn="l" rtl="0">
              <a:lnSpc>
                <a:spcPct val="100000"/>
              </a:lnSpc>
              <a:spcBef>
                <a:spcPts val="600"/>
              </a:spcBef>
              <a:spcAft>
                <a:spcPts val="0"/>
              </a:spcAft>
              <a:buSzPts val="2000"/>
              <a:buFont typeface="Garamond" panose="02020404030301010803"/>
              <a:buNone/>
            </a:pPr>
            <a:r>
              <a:rPr lang="en-US" sz="2800">
                <a:sym typeface="+mn-ea"/>
              </a:rPr>
              <a:t>The </a:t>
            </a:r>
            <a:r>
              <a:rPr lang="en-US" sz="2800" b="1">
                <a:solidFill>
                  <a:srgbClr val="FF0000"/>
                </a:solidFill>
                <a:sym typeface="+mn-ea"/>
              </a:rPr>
              <a:t>static</a:t>
            </a:r>
            <a:r>
              <a:rPr lang="en-US" sz="2800">
                <a:sym typeface="+mn-ea"/>
              </a:rPr>
              <a:t> keyword belongs to the class than an instance of the class.</a:t>
            </a:r>
            <a:endParaRPr lang="en-US" sz="2800"/>
          </a:p>
          <a:p>
            <a:pPr marL="0" lvl="0" indent="0" algn="l" rtl="0">
              <a:lnSpc>
                <a:spcPct val="100000"/>
              </a:lnSpc>
              <a:spcBef>
                <a:spcPts val="600"/>
              </a:spcBef>
              <a:spcAft>
                <a:spcPts val="0"/>
              </a:spcAft>
              <a:buSzPts val="2000"/>
              <a:buFont typeface="Garamond" panose="02020404030301010803"/>
              <a:buNone/>
            </a:pPr>
            <a:r>
              <a:rPr lang="en-US" sz="2800">
                <a:sym typeface="+mn-ea"/>
              </a:rPr>
              <a:t>The “</a:t>
            </a:r>
            <a:r>
              <a:rPr lang="en-US" sz="2800" b="1">
                <a:solidFill>
                  <a:srgbClr val="FF0000"/>
                </a:solidFill>
                <a:sym typeface="+mn-ea"/>
              </a:rPr>
              <a:t>static</a:t>
            </a:r>
            <a:r>
              <a:rPr lang="en-US" sz="2800">
                <a:sym typeface="+mn-ea"/>
              </a:rPr>
              <a:t>” Keyword can be applied to:</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Variable (also known as a instance variable)</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Block</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Method </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Nested class</a:t>
            </a:r>
            <a:endParaRPr lang="en-US" sz="2800"/>
          </a:p>
          <a:p>
            <a:endParaRPr lang="en-US" sz="2800"/>
          </a:p>
        </p:txBody>
      </p:sp>
      <p:pic>
        <p:nvPicPr>
          <p:cNvPr id="1852" name="Google Shape;1852;p188"/>
          <p:cNvPicPr preferRelativeResize="0">
            <a:picLocks noGrp="1" noChangeAspect="1"/>
          </p:cNvPicPr>
          <p:nvPr>
            <p:ph sz="quarter" idx="4"/>
          </p:nvPr>
        </p:nvPicPr>
        <p:blipFill rotWithShape="1">
          <a:blip r:embed="rId1"/>
          <a:srcRect/>
          <a:stretch>
            <a:fillRect/>
          </a:stretch>
        </p:blipFill>
        <p:spPr>
          <a:xfrm>
            <a:off x="6576695" y="1876425"/>
            <a:ext cx="5041900" cy="39757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2"/>
                                        </p:tgtEl>
                                        <p:attrNameLst>
                                          <p:attrName>style.visibility</p:attrName>
                                        </p:attrNameLst>
                                      </p:cBhvr>
                                      <p:to>
                                        <p:strVal val="visible"/>
                                      </p:to>
                                    </p:set>
                                    <p:animEffect transition="in" filter="fade">
                                      <p:cBhvr>
                                        <p:cTn id="7" dur="500"/>
                                        <p:tgtEl>
                                          <p:spTgt spid="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TO VARIBALE </a:t>
            </a:r>
            <a:endParaRPr lang="en-US"/>
          </a:p>
        </p:txBody>
      </p:sp>
      <p:sp>
        <p:nvSpPr>
          <p:cNvPr id="4" name="Text Placeholder 3"/>
          <p:cNvSpPr>
            <a:spLocks noGrp="1"/>
          </p:cNvSpPr>
          <p:nvPr>
            <p:ph type="body" sz="quarter" idx="14"/>
          </p:nvPr>
        </p:nvSpPr>
        <p:spPr>
          <a:xfrm>
            <a:off x="408940" y="872490"/>
            <a:ext cx="11160125" cy="5437505"/>
          </a:xfrm>
        </p:spPr>
        <p:txBody>
          <a:bodyPr/>
          <a:p>
            <a:pPr marL="0" lvl="0" indent="0" algn="ctr" rtl="0">
              <a:lnSpc>
                <a:spcPct val="100000"/>
              </a:lnSpc>
              <a:spcBef>
                <a:spcPts val="0"/>
              </a:spcBef>
              <a:spcAft>
                <a:spcPts val="0"/>
              </a:spcAft>
              <a:buSzPts val="2000"/>
              <a:buFont typeface="Garamond" panose="02020404030301010803"/>
              <a:buNone/>
            </a:pPr>
            <a:r>
              <a:rPr lang="en-US" b="1">
                <a:sym typeface="+mn-ea"/>
              </a:rPr>
              <a:t>Java static variable:</a:t>
            </a:r>
            <a:endParaRPr lang="en-US" b="1"/>
          </a:p>
          <a:p>
            <a:pPr marL="0" lvl="0" indent="0" algn="l" rtl="0">
              <a:lnSpc>
                <a:spcPct val="100000"/>
              </a:lnSpc>
              <a:spcBef>
                <a:spcPts val="600"/>
              </a:spcBef>
              <a:spcAft>
                <a:spcPts val="0"/>
              </a:spcAft>
              <a:buSzPts val="2000"/>
              <a:buFont typeface="Garamond" panose="02020404030301010803"/>
              <a:buNone/>
            </a:pPr>
            <a:r>
              <a:rPr lang="en-US">
                <a:sym typeface="+mn-ea"/>
              </a:rPr>
              <a:t>If you declare any variable as static, it is known as a static variable.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The static variable can be used to refer to the common property of all objects (which is not unique for each object)</a:t>
            </a:r>
            <a:endParaRPr lang="en-US"/>
          </a:p>
          <a:p>
            <a:pPr marL="0" lvl="0" indent="0" algn="l" rtl="0">
              <a:lnSpc>
                <a:spcPct val="100000"/>
              </a:lnSpc>
              <a:spcBef>
                <a:spcPts val="600"/>
              </a:spcBef>
              <a:spcAft>
                <a:spcPts val="0"/>
              </a:spcAft>
              <a:buSzPts val="2000"/>
              <a:buFont typeface="Garamond" panose="02020404030301010803"/>
              <a:buNone/>
            </a:pPr>
            <a:r>
              <a:rPr lang="en-US" b="1">
                <a:sym typeface="+mn-ea"/>
              </a:rPr>
              <a:t>for example: </a:t>
            </a:r>
            <a:r>
              <a:rPr lang="en-US">
                <a:sym typeface="+mn-ea"/>
              </a:rPr>
              <a:t>company name of employees</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The static variable gets memory only once in the class area at the time of class loading</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It makes your program memory efficient (i.e., it saves memory).</a:t>
            </a:r>
            <a:endParaRPr lang="en-US"/>
          </a:p>
          <a:p>
            <a:endParaRPr lang="en-US"/>
          </a:p>
        </p:txBody>
      </p:sp>
      <p:sp>
        <p:nvSpPr>
          <p:cNvPr id="1859" name="Google Shape;1859;p189"/>
          <p:cNvSpPr txBox="1"/>
          <p:nvPr/>
        </p:nvSpPr>
        <p:spPr>
          <a:xfrm>
            <a:off x="3577590" y="5301615"/>
            <a:ext cx="6143625" cy="859155"/>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2800" b="1">
                <a:solidFill>
                  <a:srgbClr val="FF0000"/>
                </a:solidFill>
                <a:latin typeface="Garamond" panose="02020404030301010803"/>
                <a:ea typeface="Garamond" panose="02020404030301010803"/>
                <a:cs typeface="Garamond" panose="02020404030301010803"/>
                <a:sym typeface="Garamond" panose="02020404030301010803"/>
              </a:rPr>
              <a:t>Syntax:</a:t>
            </a:r>
            <a:r>
              <a:rPr lang="en-US" sz="2400">
                <a:solidFill>
                  <a:srgbClr val="FF0000"/>
                </a:solidFill>
                <a:latin typeface="Garamond" panose="02020404030301010803"/>
                <a:ea typeface="Garamond" panose="02020404030301010803"/>
                <a:cs typeface="Garamond" panose="02020404030301010803"/>
                <a:sym typeface="Garamond" panose="02020404030301010803"/>
              </a:rPr>
              <a:t> </a:t>
            </a:r>
            <a:r>
              <a:rPr lang="en-US" sz="3200">
                <a:solidFill>
                  <a:srgbClr val="FF0000"/>
                </a:solidFill>
                <a:latin typeface="Garamond" panose="02020404030301010803"/>
                <a:ea typeface="Garamond" panose="02020404030301010803"/>
                <a:cs typeface="Garamond" panose="02020404030301010803"/>
                <a:sym typeface="Garamond" panose="02020404030301010803"/>
              </a:rPr>
              <a:t>static variable_name=value;</a:t>
            </a:r>
            <a:endParaRPr lang="en-US" sz="32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rgbClr val="FF0000"/>
                </a:solidFill>
                <a:latin typeface="Garamond" panose="02020404030301010803"/>
                <a:ea typeface="Garamond" panose="02020404030301010803"/>
                <a:cs typeface="Garamond" panose="02020404030301010803"/>
                <a:sym typeface="Garamond" panose="02020404030301010803"/>
              </a:rPr>
              <a:t>     </a:t>
            </a:r>
            <a:endParaRPr lang="en-US" sz="18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9"/>
                                        </p:tgtEl>
                                        <p:attrNameLst>
                                          <p:attrName>style.visibility</p:attrName>
                                        </p:attrNameLst>
                                      </p:cBhvr>
                                      <p:to>
                                        <p:strVal val="visible"/>
                                      </p:to>
                                    </p:set>
                                    <p:animEffect transition="in" filter="fade">
                                      <p:cBhvr>
                                        <p:cTn id="7" dur="2000"/>
                                        <p:tgtEl>
                                          <p:spTgt spid="1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pPr algn="ctr"/>
            <a:r>
              <a:rPr lang="en-US" sz="3200">
                <a:sym typeface="+mn-ea"/>
              </a:rPr>
              <a:t>TO VARIBALE</a:t>
            </a:r>
            <a:r>
              <a:rPr lang="en-US">
                <a:sym typeface="+mn-ea"/>
              </a:rPr>
              <a:t> </a:t>
            </a:r>
            <a:endParaRPr lang="en-US"/>
          </a:p>
        </p:txBody>
      </p:sp>
      <p:sp>
        <p:nvSpPr>
          <p:cNvPr id="1866" name="Google Shape;1866;p190"/>
          <p:cNvSpPr txBox="1"/>
          <p:nvPr/>
        </p:nvSpPr>
        <p:spPr>
          <a:xfrm>
            <a:off x="683895" y="1470660"/>
            <a:ext cx="3721735" cy="230568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class Student{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int rollno;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String name;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String company=“Pennant";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p:txBody>
      </p:sp>
      <p:sp>
        <p:nvSpPr>
          <p:cNvPr id="1868" name="Google Shape;1868;p190"/>
          <p:cNvSpPr txBox="1"/>
          <p:nvPr/>
        </p:nvSpPr>
        <p:spPr>
          <a:xfrm>
            <a:off x="683895" y="3789045"/>
            <a:ext cx="3721147" cy="230568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class Student{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int rollno;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String name;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a:t>
            </a:r>
            <a:r>
              <a:rPr lang="en-US" sz="2400" b="1">
                <a:solidFill>
                  <a:srgbClr val="FF0000"/>
                </a:solidFill>
                <a:latin typeface="Garamond" panose="02020404030301010803"/>
                <a:ea typeface="Garamond" panose="02020404030301010803"/>
                <a:cs typeface="Garamond" panose="02020404030301010803"/>
                <a:sym typeface="Garamond" panose="02020404030301010803"/>
              </a:rPr>
              <a:t>static</a:t>
            </a:r>
            <a:r>
              <a:rPr lang="en-US" sz="2400">
                <a:solidFill>
                  <a:srgbClr val="FF0000"/>
                </a:solidFill>
                <a:latin typeface="Garamond" panose="02020404030301010803"/>
                <a:ea typeface="Garamond" panose="02020404030301010803"/>
                <a:cs typeface="Garamond" panose="02020404030301010803"/>
                <a:sym typeface="Garamond" panose="02020404030301010803"/>
              </a:rPr>
              <a:t> String company=“Pennant";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p:txBody>
      </p:sp>
      <p:sp>
        <p:nvSpPr>
          <p:cNvPr id="1867" name="Google Shape;1867;p190"/>
          <p:cNvSpPr txBox="1"/>
          <p:nvPr/>
        </p:nvSpPr>
        <p:spPr>
          <a:xfrm>
            <a:off x="4796155" y="1845310"/>
            <a:ext cx="6043930" cy="107505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3200">
                <a:solidFill>
                  <a:srgbClr val="FF0000"/>
                </a:solidFill>
                <a:latin typeface="Garamond" panose="02020404030301010803"/>
                <a:ea typeface="Garamond" panose="02020404030301010803"/>
                <a:cs typeface="Garamond" panose="02020404030301010803"/>
                <a:sym typeface="Garamond" panose="02020404030301010803"/>
              </a:rPr>
              <a:t>If we make college filed static, this field will get the memory only once.</a:t>
            </a:r>
            <a:endParaRPr lang="en-US" sz="3200">
              <a:solidFill>
                <a:srgbClr val="FF0000"/>
              </a:solidFill>
              <a:latin typeface="Garamond" panose="02020404030301010803"/>
              <a:ea typeface="Garamond" panose="02020404030301010803"/>
              <a:cs typeface="Garamond" panose="02020404030301010803"/>
              <a:sym typeface="Garamond" panose="02020404030301010803"/>
            </a:endParaRPr>
          </a:p>
        </p:txBody>
      </p:sp>
      <p:sp>
        <p:nvSpPr>
          <p:cNvPr id="1869" name="Google Shape;1869;p190"/>
          <p:cNvSpPr txBox="1"/>
          <p:nvPr/>
        </p:nvSpPr>
        <p:spPr>
          <a:xfrm>
            <a:off x="4572000" y="3933190"/>
            <a:ext cx="5844540" cy="1075055"/>
          </a:xfrm>
          <a:prstGeom prst="rect">
            <a:avLst/>
          </a:prstGeom>
          <a:noFill/>
          <a:ln>
            <a:noFill/>
          </a:ln>
        </p:spPr>
        <p:txBody>
          <a:bodyPr spcFirstLastPara="1" wrap="square" lIns="91425" tIns="45700" rIns="91425" bIns="45700" anchor="t" anchorCtr="0">
            <a:spAutoFit/>
          </a:bodyPr>
          <a:p>
            <a:pPr marL="0" marR="0" lvl="0" indent="0" algn="l" rtl="0">
              <a:spcBef>
                <a:spcPts val="0"/>
              </a:spcBef>
              <a:spcAft>
                <a:spcPts val="0"/>
              </a:spcAft>
              <a:buNone/>
            </a:pPr>
            <a:r>
              <a:rPr lang="en-US" sz="3200">
                <a:solidFill>
                  <a:srgbClr val="FF0000"/>
                </a:solidFill>
                <a:latin typeface="Garamond" panose="02020404030301010803"/>
                <a:ea typeface="Garamond" panose="02020404030301010803"/>
                <a:cs typeface="Garamond" panose="02020404030301010803"/>
                <a:sym typeface="Garamond" panose="02020404030301010803"/>
              </a:rPr>
              <a:t>Java static property is shared to all objects.</a:t>
            </a:r>
            <a:endParaRPr lang="en-US" sz="32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410845"/>
            <a:ext cx="10365740" cy="6047740"/>
          </a:xfrm>
        </p:spPr>
        <p:txBody>
          <a:bodyPr>
            <a:normAutofit/>
          </a:bodyPr>
          <a:p>
            <a:r>
              <a:rPr lang="en-US" sz="3200" b="1">
                <a:sym typeface="+mn-ea"/>
              </a:rPr>
              <a:t>OBJECT ORIENTED PROGRAMMING (OOP)</a:t>
            </a:r>
            <a:br>
              <a:rPr lang="en-US" sz="3200" b="1"/>
            </a:br>
            <a:r>
              <a:rPr lang="en-US" sz="3200">
                <a:sym typeface="+mn-ea"/>
              </a:rPr>
              <a:t>In OOP data is secured -does not allow it to flow freely among functions</a:t>
            </a:r>
            <a:br>
              <a:rPr lang="en-US" sz="3200"/>
            </a:br>
            <a:r>
              <a:rPr lang="en-US" sz="3200">
                <a:sym typeface="+mn-ea"/>
              </a:rPr>
              <a:t>  Program is divided into objects and then built functions and data around these objects.</a:t>
            </a:r>
            <a:br>
              <a:rPr lang="en-US" sz="3200">
                <a:sym typeface="+mn-ea"/>
              </a:rPr>
            </a:br>
            <a:r>
              <a:rPr lang="en-US" sz="3200">
                <a:sym typeface="+mn-ea"/>
              </a:rPr>
              <a:t>object 1</a:t>
            </a:r>
            <a:br>
              <a:rPr lang="en-US" sz="3200">
                <a:sym typeface="+mn-ea"/>
              </a:rPr>
            </a:br>
            <a:br>
              <a:rPr lang="en-US" sz="3200"/>
            </a:br>
            <a:endParaRPr lang="en-US" sz="3200"/>
          </a:p>
        </p:txBody>
      </p:sp>
      <p:sp>
        <p:nvSpPr>
          <p:cNvPr id="5" name="Text Box 4"/>
          <p:cNvSpPr txBox="1"/>
          <p:nvPr/>
        </p:nvSpPr>
        <p:spPr>
          <a:xfrm>
            <a:off x="4435475" y="4477385"/>
            <a:ext cx="2492375" cy="1193800"/>
          </a:xfrm>
          <a:prstGeom prst="rect">
            <a:avLst/>
          </a:prstGeom>
          <a:noFill/>
        </p:spPr>
        <p:txBody>
          <a:bodyPr wrap="square" rtlCol="0">
            <a:spAutoFit/>
          </a:bodyPr>
          <a:p>
            <a:r>
              <a:rPr lang="en-US" sz="3600"/>
              <a:t>data</a:t>
            </a:r>
            <a:endParaRPr lang="en-US" sz="3600"/>
          </a:p>
          <a:p>
            <a:r>
              <a:rPr lang="en-US" sz="3600"/>
              <a:t>functions</a:t>
            </a:r>
            <a:endParaRPr lang="en-US" sz="3600"/>
          </a:p>
        </p:txBody>
      </p:sp>
      <p:cxnSp>
        <p:nvCxnSpPr>
          <p:cNvPr id="6" name="Straight Connector 5"/>
          <p:cNvCxnSpPr/>
          <p:nvPr/>
        </p:nvCxnSpPr>
        <p:spPr>
          <a:xfrm>
            <a:off x="4369435" y="5085715"/>
            <a:ext cx="27362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4369435" y="4304030"/>
            <a:ext cx="33655" cy="1717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69435" y="5995670"/>
            <a:ext cx="2702560" cy="26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359910" y="4358640"/>
            <a:ext cx="2745740" cy="6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071995" y="4304030"/>
            <a:ext cx="2540" cy="176847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TO VARIBALE </a:t>
            </a:r>
            <a:endParaRPr lang="en-US"/>
          </a:p>
        </p:txBody>
      </p:sp>
      <p:sp>
        <p:nvSpPr>
          <p:cNvPr id="4" name="Text Placeholder 3"/>
          <p:cNvSpPr>
            <a:spLocks noGrp="1"/>
          </p:cNvSpPr>
          <p:nvPr>
            <p:ph type="body" sz="quarter" idx="14"/>
          </p:nvPr>
        </p:nvSpPr>
        <p:spPr>
          <a:xfrm>
            <a:off x="408940" y="833120"/>
            <a:ext cx="11160125" cy="5883910"/>
          </a:xfrm>
        </p:spPr>
        <p:txBody>
          <a:bodyPr>
            <a:noAutofit/>
          </a:bodyPr>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class Student{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int rollno;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String name;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static String company ="Pennant";//static variable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Student(int r, String n){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rollno = r;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name = n;  }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void display (){System.out.println(rollno+" "+name+" "+company);}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public class TestStaticVariable1{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public static void main(String args[]){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Student s1 = new Student(111,"AKHILA");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Student s2 = new Student(222,"PRAGADA");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s1.display();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s2.display();  } } </a:t>
            </a:r>
            <a:r>
              <a:rPr lang="en-US" sz="1600">
                <a:solidFill>
                  <a:schemeClr val="dk1"/>
                </a:solidFill>
                <a:latin typeface="Garamond" panose="02020404030301010803"/>
                <a:ea typeface="Garamond" panose="02020404030301010803"/>
                <a:cs typeface="Garamond" panose="02020404030301010803"/>
                <a:sym typeface="Garamond" panose="02020404030301010803"/>
              </a:rPr>
              <a:t> </a:t>
            </a:r>
            <a:endParaRPr lang="en-US" sz="160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1878" name="Google Shape;1878;p191"/>
          <p:cNvSpPr/>
          <p:nvPr/>
        </p:nvSpPr>
        <p:spPr>
          <a:xfrm>
            <a:off x="6745843" y="5374005"/>
            <a:ext cx="2962673" cy="914400"/>
          </a:xfrm>
          <a:prstGeom prst="roundRect">
            <a:avLst>
              <a:gd name="adj" fmla="val 16667"/>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Output:</a:t>
            </a:r>
            <a:endParaRPr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111 AKHILA Pennant</a:t>
            </a:r>
            <a:endParaRPr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222 PRAGADA Pennant</a:t>
            </a:r>
            <a:endParaRPr sz="18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3600">
                <a:sym typeface="+mn-ea"/>
              </a:rPr>
              <a:t>TO VARIBALE </a:t>
            </a:r>
            <a:endParaRPr lang="en-US" sz="3600">
              <a:sym typeface="+mn-ea"/>
            </a:endParaRPr>
          </a:p>
        </p:txBody>
      </p:sp>
      <p:sp>
        <p:nvSpPr>
          <p:cNvPr id="4" name="Text Placeholder 3"/>
          <p:cNvSpPr>
            <a:spLocks noGrp="1"/>
          </p:cNvSpPr>
          <p:nvPr>
            <p:ph type="body" sz="quarter" idx="14"/>
          </p:nvPr>
        </p:nvSpPr>
        <p:spPr>
          <a:xfrm>
            <a:off x="408940" y="790575"/>
            <a:ext cx="11160125" cy="6078855"/>
          </a:xfrm>
        </p:spPr>
        <p:txBody>
          <a:bodyPr>
            <a:normAutofit fontScale="9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Counter{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int count=0;//will get memory each time when the instance is created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Counter(){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count++;//incrementing value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System.out.println(count);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public static void main(String args[]){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//Creating objects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Counter c1=new Counter();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Counter c2=new Counter();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Counter c3=new Counter();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1887" name="Google Shape;1887;p192"/>
          <p:cNvSpPr/>
          <p:nvPr/>
        </p:nvSpPr>
        <p:spPr>
          <a:xfrm>
            <a:off x="7105650" y="4149725"/>
            <a:ext cx="2796540" cy="1472565"/>
          </a:xfrm>
          <a:prstGeom prst="roundRect">
            <a:avLst>
              <a:gd name="adj" fmla="val 16667"/>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2800" b="1">
                <a:solidFill>
                  <a:schemeClr val="lt1"/>
                </a:solidFill>
                <a:latin typeface="Garamond" panose="02020404030301010803"/>
                <a:ea typeface="Garamond" panose="02020404030301010803"/>
                <a:cs typeface="Garamond" panose="02020404030301010803"/>
                <a:sym typeface="Garamond" panose="02020404030301010803"/>
              </a:rPr>
              <a:t>Output:</a:t>
            </a:r>
            <a:endParaRPr sz="2800" b="1">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1</a:t>
            </a:r>
            <a:endParaRPr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1</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1</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a:sym typeface="+mn-ea"/>
              </a:rPr>
              <a:t>                                                                            TO VARIBALE </a:t>
            </a:r>
            <a:endParaRPr lang="en-US"/>
          </a:p>
        </p:txBody>
      </p:sp>
      <p:sp>
        <p:nvSpPr>
          <p:cNvPr id="4" name="Text Placeholder 3"/>
          <p:cNvSpPr>
            <a:spLocks noGrp="1"/>
          </p:cNvSpPr>
          <p:nvPr>
            <p:ph type="body" sz="quarter" idx="14"/>
          </p:nvPr>
        </p:nvSpPr>
        <p:spPr/>
        <p:txBody>
          <a:bodyPr>
            <a:noAutofit/>
          </a:bodyPr>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class Counter2{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rgbClr val="FF0000"/>
                </a:solidFill>
                <a:latin typeface="Garamond" panose="02020404030301010803"/>
                <a:ea typeface="Garamond" panose="02020404030301010803"/>
                <a:cs typeface="Garamond" panose="02020404030301010803"/>
                <a:sym typeface="Garamond" panose="02020404030301010803"/>
              </a:rPr>
              <a:t>static</a:t>
            </a:r>
            <a:r>
              <a:rPr lang="en-US" sz="2800">
                <a:solidFill>
                  <a:schemeClr val="dk1"/>
                </a:solidFill>
                <a:latin typeface="Garamond" panose="02020404030301010803"/>
                <a:ea typeface="Garamond" panose="02020404030301010803"/>
                <a:cs typeface="Garamond" panose="02020404030301010803"/>
                <a:sym typeface="Garamond" panose="02020404030301010803"/>
              </a:rPr>
              <a:t> int count=0;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Counter2(){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count++;//incrementing the value of static variable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System.out.println(count);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public static void main(String args[]){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//creating objects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Counter2 c1=new Counter2();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Counter2 c2=new Counter2();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Counter2 c3=new Counter2();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  }  </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1895" name="Google Shape;1895;p193"/>
          <p:cNvSpPr/>
          <p:nvPr/>
        </p:nvSpPr>
        <p:spPr>
          <a:xfrm>
            <a:off x="6372225" y="4365625"/>
            <a:ext cx="2258695" cy="1344295"/>
          </a:xfrm>
          <a:prstGeom prst="roundRect">
            <a:avLst>
              <a:gd name="adj" fmla="val 16667"/>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2400" b="1">
                <a:solidFill>
                  <a:schemeClr val="lt1"/>
                </a:solidFill>
                <a:latin typeface="Garamond" panose="02020404030301010803"/>
                <a:ea typeface="Garamond" panose="02020404030301010803"/>
                <a:cs typeface="Garamond" panose="02020404030301010803"/>
                <a:sym typeface="Garamond" panose="02020404030301010803"/>
              </a:rPr>
              <a:t>Output:</a:t>
            </a:r>
            <a:endParaRPr sz="2400" b="1">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1</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2</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3</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p:txBody>
      </p:sp>
      <p:sp>
        <p:nvSpPr>
          <p:cNvPr id="1897" name="Google Shape;1897;p193"/>
          <p:cNvSpPr/>
          <p:nvPr/>
        </p:nvSpPr>
        <p:spPr>
          <a:xfrm>
            <a:off x="2569210" y="477520"/>
            <a:ext cx="3634740" cy="1405890"/>
          </a:xfrm>
          <a:prstGeom prst="wedgeEllipseCallout">
            <a:avLst>
              <a:gd name="adj1" fmla="val -20833"/>
              <a:gd name="adj2" fmla="val 62500"/>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r>
              <a:rPr lang="en-US" sz="2000">
                <a:solidFill>
                  <a:schemeClr val="lt1"/>
                </a:solidFill>
                <a:latin typeface="Garamond" panose="02020404030301010803"/>
                <a:ea typeface="Garamond" panose="02020404030301010803"/>
                <a:cs typeface="Garamond" panose="02020404030301010803"/>
                <a:sym typeface="Garamond" panose="02020404030301010803"/>
              </a:rPr>
              <a:t>will get memory only once and retain its value</a:t>
            </a:r>
            <a:endParaRPr lang="en-US" sz="20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97"/>
                                        </p:tgtEl>
                                        <p:attrNameLst>
                                          <p:attrName>style.visibility</p:attrName>
                                        </p:attrNameLst>
                                      </p:cBhvr>
                                      <p:to>
                                        <p:strVal val="visible"/>
                                      </p:to>
                                    </p:set>
                                    <p:animEffect transition="in" filter="fade">
                                      <p:cBhvr>
                                        <p:cTn id="11" dur="500"/>
                                        <p:tgtEl>
                                          <p:spTgt spid="1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sz="2800">
                <a:sym typeface="+mn-ea"/>
              </a:rPr>
              <a:t>TO BLOCK</a:t>
            </a:r>
            <a:endParaRPr lang="en-US" sz="2800">
              <a:sym typeface="+mn-ea"/>
            </a:endParaRPr>
          </a:p>
        </p:txBody>
      </p:sp>
      <p:sp>
        <p:nvSpPr>
          <p:cNvPr id="4" name="Text Placeholder 3"/>
          <p:cNvSpPr>
            <a:spLocks noGrp="1"/>
          </p:cNvSpPr>
          <p:nvPr>
            <p:ph type="body" sz="quarter" idx="14"/>
          </p:nvPr>
        </p:nvSpPr>
        <p:spPr/>
        <p:txBody>
          <a:bodyPr/>
          <a:p>
            <a:pPr marL="0" lvl="0" indent="0" algn="l" rtl="0">
              <a:lnSpc>
                <a:spcPct val="100000"/>
              </a:lnSpc>
              <a:spcBef>
                <a:spcPts val="0"/>
              </a:spcBef>
              <a:spcAft>
                <a:spcPts val="0"/>
              </a:spcAft>
              <a:buSzPts val="2000"/>
              <a:buFont typeface="Garamond" panose="02020404030301010803"/>
              <a:buNone/>
            </a:pPr>
            <a:r>
              <a:rPr lang="en-US">
                <a:sym typeface="+mn-ea"/>
              </a:rPr>
              <a:t>A static block is used for initializing static variables.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The static block is executed once when the first object of the class is created.</a:t>
            </a:r>
            <a:endParaRPr lang="en-US"/>
          </a:p>
          <a:p>
            <a:endParaRPr lang="en-US"/>
          </a:p>
        </p:txBody>
      </p:sp>
      <p:sp>
        <p:nvSpPr>
          <p:cNvPr id="1904" name="Google Shape;1904;p194"/>
          <p:cNvSpPr txBox="1"/>
          <p:nvPr/>
        </p:nvSpPr>
        <p:spPr>
          <a:xfrm>
            <a:off x="3348355" y="3141345"/>
            <a:ext cx="3761105" cy="2305685"/>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3200" b="1">
                <a:solidFill>
                  <a:srgbClr val="FF0000"/>
                </a:solidFill>
                <a:latin typeface="Garamond" panose="02020404030301010803"/>
                <a:ea typeface="Garamond" panose="02020404030301010803"/>
                <a:cs typeface="Garamond" panose="02020404030301010803"/>
                <a:sym typeface="Garamond" panose="02020404030301010803"/>
              </a:rPr>
              <a:t>Syntax:</a:t>
            </a:r>
            <a:endParaRPr lang="en-US" sz="3200" b="1">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rgbClr val="FF0000"/>
                </a:solidFill>
                <a:latin typeface="Garamond" panose="02020404030301010803"/>
                <a:ea typeface="Garamond" panose="02020404030301010803"/>
                <a:cs typeface="Garamond" panose="02020404030301010803"/>
                <a:sym typeface="Garamond" panose="02020404030301010803"/>
              </a:rPr>
              <a:t>      </a:t>
            </a:r>
            <a:r>
              <a:rPr lang="en-US" sz="2800">
                <a:solidFill>
                  <a:srgbClr val="FF0000"/>
                </a:solidFill>
                <a:latin typeface="Garamond" panose="02020404030301010803"/>
                <a:ea typeface="Garamond" panose="02020404030301010803"/>
                <a:cs typeface="Garamond" panose="02020404030301010803"/>
                <a:sym typeface="Garamond" panose="02020404030301010803"/>
              </a:rPr>
              <a:t>  static </a:t>
            </a:r>
            <a:endParaRPr lang="en-US" sz="2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rgbClr val="FF0000"/>
                </a:solidFill>
                <a:latin typeface="Garamond" panose="02020404030301010803"/>
                <a:ea typeface="Garamond" panose="02020404030301010803"/>
                <a:cs typeface="Garamond" panose="02020404030301010803"/>
                <a:sym typeface="Garamond" panose="02020404030301010803"/>
              </a:rPr>
              <a:t>        {</a:t>
            </a:r>
            <a:endParaRPr lang="en-US" sz="2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rgbClr val="FF0000"/>
                </a:solidFill>
                <a:latin typeface="Garamond" panose="02020404030301010803"/>
                <a:ea typeface="Garamond" panose="02020404030301010803"/>
                <a:cs typeface="Garamond" panose="02020404030301010803"/>
                <a:sym typeface="Garamond" panose="02020404030301010803"/>
              </a:rPr>
              <a:t>            //code</a:t>
            </a:r>
            <a:endParaRPr lang="en-US" sz="2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rgbClr val="FF0000"/>
                </a:solidFill>
                <a:latin typeface="Garamond" panose="02020404030301010803"/>
                <a:ea typeface="Garamond" panose="02020404030301010803"/>
                <a:cs typeface="Garamond" panose="02020404030301010803"/>
                <a:sym typeface="Garamond" panose="02020404030301010803"/>
              </a:rPr>
              <a:t>        }</a:t>
            </a:r>
            <a:endParaRPr lang="en-US" sz="28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5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sz="3200">
                <a:sym typeface="+mn-ea"/>
              </a:rPr>
              <a:t>TO METHOD</a:t>
            </a:r>
            <a:endParaRPr lang="en-US" sz="3200">
              <a:sym typeface="+mn-ea"/>
            </a:endParaRPr>
          </a:p>
        </p:txBody>
      </p:sp>
      <p:sp>
        <p:nvSpPr>
          <p:cNvPr id="4" name="Text Placeholder 3"/>
          <p:cNvSpPr>
            <a:spLocks noGrp="1"/>
          </p:cNvSpPr>
          <p:nvPr>
            <p:ph type="body" sz="quarter" idx="14"/>
          </p:nvPr>
        </p:nvSpPr>
        <p:spPr>
          <a:xfrm>
            <a:off x="408940" y="885825"/>
            <a:ext cx="11160125" cy="5424170"/>
          </a:xfrm>
        </p:spPr>
        <p:txBody>
          <a:bodyPr/>
          <a:p>
            <a:pPr marL="0" lvl="0" indent="0" algn="l" rtl="0">
              <a:lnSpc>
                <a:spcPct val="100000"/>
              </a:lnSpc>
              <a:spcBef>
                <a:spcPts val="0"/>
              </a:spcBef>
              <a:spcAft>
                <a:spcPts val="0"/>
              </a:spcAft>
              <a:buSzPts val="2000"/>
              <a:buFont typeface="Garamond" panose="02020404030301010803"/>
              <a:buNone/>
            </a:pPr>
            <a:r>
              <a:rPr lang="en-US" sz="2800">
                <a:sym typeface="+mn-ea"/>
              </a:rPr>
              <a:t>If you apply static keyword with any method, it is known as static method.</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A static method belongs to the class rather than the object of a class.</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A static method can be invoked without the need for creating an instance of a class.</a:t>
            </a:r>
            <a:endParaRPr lang="en-US" sz="2800"/>
          </a:p>
          <a:p>
            <a:pPr marL="342900" lvl="0" indent="-342900" algn="l" rtl="0">
              <a:lnSpc>
                <a:spcPct val="100000"/>
              </a:lnSpc>
              <a:spcBef>
                <a:spcPts val="600"/>
              </a:spcBef>
              <a:spcAft>
                <a:spcPts val="0"/>
              </a:spcAft>
              <a:buSzPts val="2000"/>
              <a:buFont typeface="Arial" panose="020B0604020202020204"/>
              <a:buChar char="•"/>
            </a:pPr>
            <a:r>
              <a:rPr lang="en-US" sz="2800">
                <a:sym typeface="+mn-ea"/>
              </a:rPr>
              <a:t>A static method can access static data member and can change the value of it.</a:t>
            </a:r>
            <a:endParaRPr lang="en-US" sz="2800">
              <a:sym typeface="+mn-ea"/>
            </a:endParaRPr>
          </a:p>
        </p:txBody>
      </p:sp>
      <p:sp>
        <p:nvSpPr>
          <p:cNvPr id="1934" name="Google Shape;1934;p198"/>
          <p:cNvSpPr txBox="1"/>
          <p:nvPr/>
        </p:nvSpPr>
        <p:spPr>
          <a:xfrm>
            <a:off x="1201420" y="3645535"/>
            <a:ext cx="9004300" cy="298323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p>
            <a:pPr marL="0" marR="0" lvl="0" indent="0" algn="l" rtl="0">
              <a:spcBef>
                <a:spcPts val="0"/>
              </a:spcBef>
              <a:spcAft>
                <a:spcPts val="0"/>
              </a:spcAft>
              <a:buNone/>
            </a:pPr>
            <a:r>
              <a:rPr lang="en-US" sz="1800">
                <a:solidFill>
                  <a:srgbClr val="FF0000"/>
                </a:solidFill>
                <a:latin typeface="Garamond" panose="02020404030301010803"/>
                <a:ea typeface="Garamond" panose="02020404030301010803"/>
                <a:cs typeface="Garamond" panose="02020404030301010803"/>
                <a:sym typeface="Garamond" panose="02020404030301010803"/>
              </a:rPr>
              <a:t> </a:t>
            </a:r>
            <a:r>
              <a:rPr lang="en-US" sz="2400">
                <a:solidFill>
                  <a:srgbClr val="FF0000"/>
                </a:solidFill>
                <a:latin typeface="Garamond" panose="02020404030301010803"/>
                <a:ea typeface="Garamond" panose="02020404030301010803"/>
                <a:cs typeface="Garamond" panose="02020404030301010803"/>
                <a:sym typeface="Garamond" panose="02020404030301010803"/>
              </a:rPr>
              <a:t>class Student{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int rollno;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String name;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static String company = “Pennant";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//static method to change the value of static variable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static void change(){  </a:t>
            </a:r>
            <a:endParaRPr lang="en-US"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rgbClr val="FF0000"/>
                </a:solidFill>
                <a:latin typeface="Garamond" panose="02020404030301010803"/>
                <a:ea typeface="Garamond" panose="02020404030301010803"/>
                <a:cs typeface="Garamond" panose="02020404030301010803"/>
                <a:sym typeface="Garamond" panose="02020404030301010803"/>
              </a:rPr>
              <a:t>     company = “Pennanttech";  </a:t>
            </a:r>
            <a:endParaRPr sz="24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rgbClr val="FF0000"/>
                </a:solidFill>
                <a:latin typeface="Garamond" panose="02020404030301010803"/>
                <a:ea typeface="Garamond" panose="02020404030301010803"/>
                <a:cs typeface="Garamond" panose="02020404030301010803"/>
                <a:sym typeface="Garamond" panose="02020404030301010803"/>
              </a:rPr>
              <a:t>     }  </a:t>
            </a:r>
            <a:endParaRPr lang="en-US" sz="20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4"/>
                                        </p:tgtEl>
                                        <p:attrNameLst>
                                          <p:attrName>style.visibility</p:attrName>
                                        </p:attrNameLst>
                                      </p:cBhvr>
                                      <p:to>
                                        <p:strVal val="visible"/>
                                      </p:to>
                                    </p:set>
                                    <p:animEffect transition="in" filter="fade">
                                      <p:cBhvr>
                                        <p:cTn id="7" dur="500"/>
                                        <p:tgtEl>
                                          <p:spTgt spid="1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sz="3200">
                <a:sym typeface="+mn-ea"/>
              </a:rPr>
              <a:t>TO METHOD</a:t>
            </a:r>
            <a:endParaRPr lang="en-US" sz="3200">
              <a:sym typeface="+mn-ea"/>
            </a:endParaRPr>
          </a:p>
        </p:txBody>
      </p:sp>
      <p:sp>
        <p:nvSpPr>
          <p:cNvPr id="4" name="Text Placeholder 3"/>
          <p:cNvSpPr>
            <a:spLocks noGrp="1"/>
          </p:cNvSpPr>
          <p:nvPr>
            <p:ph type="body" sz="quarter" idx="14"/>
          </p:nvPr>
        </p:nvSpPr>
        <p:spPr/>
        <p:txBody>
          <a:bodyPr>
            <a:normAutofit lnSpcReduction="10000"/>
          </a:bodyPr>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Calculate{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static int cube(int x){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return x*x*x;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public static void main(String args[])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result=Calculate.cube(5);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System.out.println(result);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p>
        </p:txBody>
      </p:sp>
      <p:sp>
        <p:nvSpPr>
          <p:cNvPr id="1942" name="Google Shape;1942;p199"/>
          <p:cNvSpPr/>
          <p:nvPr/>
        </p:nvSpPr>
        <p:spPr>
          <a:xfrm>
            <a:off x="6732270" y="4293235"/>
            <a:ext cx="2568575" cy="914400"/>
          </a:xfrm>
          <a:prstGeom prst="roundRect">
            <a:avLst>
              <a:gd name="adj" fmla="val 16667"/>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2800" b="1">
                <a:solidFill>
                  <a:schemeClr val="lt1"/>
                </a:solidFill>
                <a:latin typeface="Garamond" panose="02020404030301010803"/>
                <a:ea typeface="Garamond" panose="02020404030301010803"/>
                <a:cs typeface="Garamond" panose="02020404030301010803"/>
                <a:sym typeface="Garamond" panose="02020404030301010803"/>
              </a:rPr>
              <a:t>Output:</a:t>
            </a:r>
            <a:endParaRPr sz="2800" b="1">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lt1"/>
                </a:solidFill>
                <a:latin typeface="Garamond" panose="02020404030301010803"/>
                <a:ea typeface="Garamond" panose="02020404030301010803"/>
                <a:cs typeface="Garamond" panose="02020404030301010803"/>
                <a:sym typeface="Garamond" panose="02020404030301010803"/>
              </a:rPr>
              <a:t>125</a:t>
            </a:r>
            <a:endParaRPr lang="en-US" sz="24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sz="3200">
                <a:sym typeface="+mn-ea"/>
              </a:rPr>
              <a:t>TO METHOD</a:t>
            </a:r>
            <a:endParaRPr lang="en-US" sz="3200">
              <a:sym typeface="+mn-ea"/>
            </a:endParaRPr>
          </a:p>
        </p:txBody>
      </p:sp>
      <p:sp>
        <p:nvSpPr>
          <p:cNvPr id="4" name="Text Placeholder 3"/>
          <p:cNvSpPr>
            <a:spLocks noGrp="1"/>
          </p:cNvSpPr>
          <p:nvPr>
            <p:ph type="body" sz="quarter" idx="14"/>
          </p:nvPr>
        </p:nvSpPr>
        <p:spPr>
          <a:xfrm>
            <a:off x="408940" y="1034415"/>
            <a:ext cx="11160125" cy="5275580"/>
          </a:xfrm>
        </p:spPr>
        <p:txBody>
          <a:bodyPr/>
          <a:p>
            <a:pPr marL="0" lvl="0" indent="0" algn="l" rtl="0">
              <a:lnSpc>
                <a:spcPct val="100000"/>
              </a:lnSpc>
              <a:spcBef>
                <a:spcPts val="0"/>
              </a:spcBef>
              <a:spcAft>
                <a:spcPts val="0"/>
              </a:spcAft>
              <a:buSzPts val="2000"/>
              <a:buFont typeface="Garamond" panose="02020404030301010803"/>
              <a:buNone/>
            </a:pPr>
            <a:r>
              <a:rPr lang="en-US">
                <a:sym typeface="+mn-ea"/>
              </a:rPr>
              <a:t>Restrictions for the static method</a:t>
            </a:r>
            <a:endParaRPr lang="en-US"/>
          </a:p>
          <a:p>
            <a:pPr marL="342900" lvl="0" indent="-342900" algn="l" rtl="0">
              <a:lnSpc>
                <a:spcPct val="100000"/>
              </a:lnSpc>
              <a:spcBef>
                <a:spcPts val="600"/>
              </a:spcBef>
              <a:spcAft>
                <a:spcPts val="0"/>
              </a:spcAft>
              <a:buSzPts val="2000"/>
              <a:buFont typeface="Arial" panose="020B0604020202020204"/>
              <a:buChar char="•"/>
            </a:pPr>
            <a:r>
              <a:rPr lang="en-US">
                <a:sym typeface="+mn-ea"/>
              </a:rPr>
              <a:t>The static method can not use non static data member or call non-static method directly.</a:t>
            </a:r>
            <a:endParaRPr lang="en-US"/>
          </a:p>
          <a:p>
            <a:pPr marL="342900" lvl="0" indent="-342900" algn="l" rtl="0">
              <a:lnSpc>
                <a:spcPct val="100000"/>
              </a:lnSpc>
              <a:spcBef>
                <a:spcPts val="600"/>
              </a:spcBef>
              <a:spcAft>
                <a:spcPts val="0"/>
              </a:spcAft>
              <a:buSzPts val="2000"/>
              <a:buFont typeface="Arial" panose="020B0604020202020204"/>
              <a:buChar char="•"/>
            </a:pPr>
            <a:r>
              <a:rPr lang="en-US">
                <a:sym typeface="+mn-ea"/>
              </a:rPr>
              <a:t>this and super cannot be used in static context.</a:t>
            </a:r>
            <a:endParaRPr lang="en-US"/>
          </a:p>
          <a:p>
            <a:endParaRPr lang="en-US"/>
          </a:p>
        </p:txBody>
      </p:sp>
      <p:sp>
        <p:nvSpPr>
          <p:cNvPr id="1950" name="Google Shape;1950;p200"/>
          <p:cNvSpPr txBox="1"/>
          <p:nvPr/>
        </p:nvSpPr>
        <p:spPr>
          <a:xfrm>
            <a:off x="1129030" y="3717925"/>
            <a:ext cx="4001770" cy="304482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w="9525" cap="flat" cmpd="sng">
            <a:solidFill>
              <a:schemeClr val="accen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t" anchorCtr="0">
            <a:spAutoFit/>
          </a:bodyPr>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class A{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int a=40;//non static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public static void main(String args[]){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System.out.println(a);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a:t>
            </a:r>
            <a:r>
              <a:rPr lang="en-US" sz="1800">
                <a:solidFill>
                  <a:schemeClr val="dk1"/>
                </a:solidFill>
                <a:latin typeface="Garamond" panose="02020404030301010803"/>
                <a:ea typeface="Garamond" panose="02020404030301010803"/>
                <a:cs typeface="Garamond" panose="02020404030301010803"/>
                <a:sym typeface="Garamond" panose="02020404030301010803"/>
              </a:rPr>
              <a:t>   </a:t>
            </a:r>
            <a:endParaRPr lang="en-US" sz="1800">
              <a:solidFill>
                <a:schemeClr val="dk1"/>
              </a:solidFill>
              <a:latin typeface="Garamond" panose="02020404030301010803"/>
              <a:ea typeface="Garamond" panose="02020404030301010803"/>
              <a:cs typeface="Garamond" panose="02020404030301010803"/>
              <a:sym typeface="Garamond" panose="02020404030301010803"/>
            </a:endParaRPr>
          </a:p>
        </p:txBody>
      </p:sp>
      <p:sp>
        <p:nvSpPr>
          <p:cNvPr id="1952" name="Google Shape;1952;p200"/>
          <p:cNvSpPr/>
          <p:nvPr/>
        </p:nvSpPr>
        <p:spPr>
          <a:xfrm>
            <a:off x="6550025" y="2853690"/>
            <a:ext cx="5666105" cy="3048635"/>
          </a:xfrm>
          <a:prstGeom prst="cloudCallout">
            <a:avLst>
              <a:gd name="adj1" fmla="val -20833"/>
              <a:gd name="adj2" fmla="val 62500"/>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ctr" rtl="0">
              <a:spcBef>
                <a:spcPts val="0"/>
              </a:spcBef>
              <a:spcAft>
                <a:spcPts val="0"/>
              </a:spcAft>
              <a:buNone/>
            </a:pPr>
            <a:r>
              <a:rPr lang="en-US" sz="2000">
                <a:solidFill>
                  <a:schemeClr val="lt1"/>
                </a:solidFill>
                <a:latin typeface="Garamond" panose="02020404030301010803"/>
                <a:ea typeface="Garamond" panose="02020404030301010803"/>
                <a:cs typeface="Garamond" panose="02020404030301010803"/>
                <a:sym typeface="Garamond" panose="02020404030301010803"/>
              </a:rPr>
              <a:t>Java main method is static? because the object is not required to call a static method. If it were a non-static method, JVM creates an object first then call main() method that will lead the problem of extra memory allocation.</a:t>
            </a:r>
            <a:endParaRPr lang="en-US" sz="2000">
              <a:solidFill>
                <a:schemeClr val="lt1"/>
              </a:solidFill>
              <a:latin typeface="Garamond" panose="02020404030301010803"/>
              <a:ea typeface="Garamond" panose="02020404030301010803"/>
              <a:cs typeface="Garamond" panose="02020404030301010803"/>
              <a:sym typeface="Garamond" panose="02020404030301010803"/>
            </a:endParaRPr>
          </a:p>
        </p:txBody>
      </p:sp>
      <p:sp>
        <p:nvSpPr>
          <p:cNvPr id="1951" name="Google Shape;1951;p200"/>
          <p:cNvSpPr/>
          <p:nvPr/>
        </p:nvSpPr>
        <p:spPr>
          <a:xfrm>
            <a:off x="4369435" y="5805805"/>
            <a:ext cx="2408555" cy="914400"/>
          </a:xfrm>
          <a:prstGeom prst="roundRect">
            <a:avLst>
              <a:gd name="adj" fmla="val 16667"/>
            </a:avLst>
          </a:prstGeom>
          <a:solidFill>
            <a:schemeClr val="accent1"/>
          </a:solidFill>
          <a:ln w="19050" cap="flat" cmpd="sng">
            <a:solidFill>
              <a:srgbClr val="AF7621"/>
            </a:solidFill>
            <a:prstDash val="solid"/>
            <a:round/>
            <a:headEnd type="none" w="sm" len="sm"/>
            <a:tailEnd type="none" w="sm" len="sm"/>
          </a:ln>
        </p:spPr>
        <p:txBody>
          <a:bodyPr spcFirstLastPara="1" wrap="square" lIns="91425" tIns="45700" rIns="91425" bIns="45700" anchor="ctr" anchorCtr="0">
            <a:noAutofit/>
          </a:bodyPr>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Output:</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lt1"/>
                </a:solidFill>
                <a:latin typeface="Garamond" panose="02020404030301010803"/>
                <a:ea typeface="Garamond" panose="02020404030301010803"/>
                <a:cs typeface="Garamond" panose="02020404030301010803"/>
                <a:sym typeface="Garamond" panose="02020404030301010803"/>
              </a:rPr>
              <a:t>    Compile Time Error</a:t>
            </a:r>
            <a:endParaRPr lang="en-US" sz="1800">
              <a:solidFill>
                <a:schemeClr val="lt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52"/>
                                        </p:tgtEl>
                                        <p:attrNameLst>
                                          <p:attrName>style.visibility</p:attrName>
                                        </p:attrNameLst>
                                      </p:cBhvr>
                                      <p:to>
                                        <p:strVal val="visible"/>
                                      </p:to>
                                    </p:set>
                                    <p:animEffect transition="in" filter="fade">
                                      <p:cBhvr>
                                        <p:cTn id="35" dur="1000"/>
                                        <p:tgtEl>
                                          <p:spTgt spid="195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JAVA MAIN METHOD IS STATIC?</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ts val="2000"/>
              <a:buFont typeface="Garamond" panose="02020404030301010803"/>
              <a:buNone/>
            </a:pPr>
            <a:r>
              <a:rPr lang="en-US">
                <a:sym typeface="+mn-ea"/>
              </a:rPr>
              <a:t>Java main() method is always static, so that compiler can call it without the creation of an object or before the creation of an object of the class.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In any Java program, the main() method is the starting point from where compiler starts program execution. So, the compiler needs to call the main() method.</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If the main() is allowed to be non-static, then while calling the main() method JVM has to instantiate its class.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While instantiating it has to call the constructor of that class, There will be ambiguity if the constructor of that class takes an argument.</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Static method of a class can be called by using the class name only without creating an object of a class.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main() method in Java must be declared public, static and void. If any of these are missing, the Java program will compile but a runtime error will be thrown.</a:t>
            </a:r>
            <a:endParaRPr lang="en-US"/>
          </a:p>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FINAL KEYWORD</a:t>
            </a:r>
            <a:endParaRPr lang="en-US"/>
          </a:p>
        </p:txBody>
      </p:sp>
      <p:sp>
        <p:nvSpPr>
          <p:cNvPr id="4" name="Text Placeholder 3"/>
          <p:cNvSpPr>
            <a:spLocks noGrp="1"/>
          </p:cNvSpPr>
          <p:nvPr>
            <p:ph type="body" sz="quarter" idx="14"/>
          </p:nvPr>
        </p:nvSpPr>
        <p:spPr>
          <a:xfrm>
            <a:off x="408940" y="904240"/>
            <a:ext cx="11160125" cy="5405755"/>
          </a:xfrm>
        </p:spPr>
        <p:txBody>
          <a:bodyPr/>
          <a:p>
            <a:pPr marL="0" lvl="0" indent="0" algn="ctr" rtl="0">
              <a:lnSpc>
                <a:spcPct val="100000"/>
              </a:lnSpc>
              <a:spcBef>
                <a:spcPts val="0"/>
              </a:spcBef>
              <a:spcAft>
                <a:spcPts val="0"/>
              </a:spcAft>
              <a:buSzPts val="2000"/>
              <a:buFont typeface="Garamond" panose="02020404030301010803"/>
              <a:buNone/>
            </a:pPr>
            <a:r>
              <a:rPr lang="en-US">
                <a:sym typeface="+mn-ea"/>
              </a:rPr>
              <a:t>The final keyword is a non access modifier used for classes , attributes and methods, which makes them non changeable.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(impossible to inherit or override)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final keyword is useful when you want a variable to always store the same value like PI(3.14)</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final key word is a modifier.</a:t>
            </a:r>
            <a:endParaRPr lang="en-US">
              <a:sym typeface="+mn-ea"/>
            </a:endParaRPr>
          </a:p>
          <a:p>
            <a:pPr marL="0" lvl="0" indent="0" algn="ctr" rtl="0">
              <a:lnSpc>
                <a:spcPct val="100000"/>
              </a:lnSpc>
              <a:spcBef>
                <a:spcPts val="600"/>
              </a:spcBef>
              <a:spcAft>
                <a:spcPts val="0"/>
              </a:spcAft>
              <a:buSzPts val="2000"/>
              <a:buFont typeface="Garamond" panose="02020404030301010803"/>
              <a:buNone/>
            </a:pPr>
            <a:endParaRPr lang="en-US"/>
          </a:p>
        </p:txBody>
      </p:sp>
      <p:pic>
        <p:nvPicPr>
          <p:cNvPr id="1965" name="Google Shape;1965;p202"/>
          <p:cNvPicPr preferRelativeResize="0"/>
          <p:nvPr/>
        </p:nvPicPr>
        <p:blipFill rotWithShape="1">
          <a:blip r:embed="rId1"/>
          <a:srcRect/>
          <a:stretch>
            <a:fillRect/>
          </a:stretch>
        </p:blipFill>
        <p:spPr>
          <a:xfrm>
            <a:off x="3041650" y="4114800"/>
            <a:ext cx="6690995" cy="24441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5"/>
                                        </p:tgtEl>
                                        <p:attrNameLst>
                                          <p:attrName>style.visibility</p:attrName>
                                        </p:attrNameLst>
                                      </p:cBhvr>
                                      <p:to>
                                        <p:strVal val="visible"/>
                                      </p:to>
                                    </p:set>
                                    <p:animEffect transition="in" filter="fade">
                                      <p:cBhvr>
                                        <p:cTn id="7" dur="1000"/>
                                        <p:tgtEl>
                                          <p:spTgt spid="1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FINAL KEYWORD</a:t>
            </a:r>
            <a:endParaRPr lang="en-US"/>
          </a:p>
        </p:txBody>
      </p:sp>
      <p:sp>
        <p:nvSpPr>
          <p:cNvPr id="4" name="Text Placeholder 3"/>
          <p:cNvSpPr>
            <a:spLocks noGrp="1"/>
          </p:cNvSpPr>
          <p:nvPr>
            <p:ph type="body" sz="quarter" idx="14"/>
          </p:nvPr>
        </p:nvSpPr>
        <p:spPr/>
        <p:txBody>
          <a:bodyPr>
            <a:normAutofit lnSpcReduction="10000"/>
          </a:bodyPr>
          <a:p>
            <a:pPr marL="0" lvl="0" indent="0" algn="ctr" rtl="0">
              <a:lnSpc>
                <a:spcPct val="100000"/>
              </a:lnSpc>
              <a:spcBef>
                <a:spcPts val="0"/>
              </a:spcBef>
              <a:spcAft>
                <a:spcPts val="0"/>
              </a:spcAft>
              <a:buSzPts val="2000"/>
              <a:buFont typeface="Garamond" panose="02020404030301010803"/>
              <a:buNone/>
            </a:pPr>
            <a:r>
              <a:rPr lang="en-US">
                <a:sym typeface="+mn-ea"/>
              </a:rPr>
              <a:t>The final keyword in java is used to restrict the user. The java final keyword can be used in many contexts.</a:t>
            </a:r>
            <a:endParaRPr lang="en-US"/>
          </a:p>
          <a:p>
            <a:pPr marL="457200" lvl="0" indent="-457200" algn="ctr" rtl="0">
              <a:lnSpc>
                <a:spcPct val="100000"/>
              </a:lnSpc>
              <a:spcBef>
                <a:spcPts val="600"/>
              </a:spcBef>
              <a:spcAft>
                <a:spcPts val="0"/>
              </a:spcAft>
              <a:buSzPts val="2000"/>
              <a:buFont typeface="Garamond" panose="02020404030301010803"/>
              <a:buAutoNum type="arabicPeriod"/>
            </a:pPr>
            <a:r>
              <a:rPr lang="en-US">
                <a:sym typeface="+mn-ea"/>
              </a:rPr>
              <a:t>Variable</a:t>
            </a:r>
            <a:endParaRPr lang="en-US"/>
          </a:p>
          <a:p>
            <a:pPr marL="457200" lvl="0" indent="-457200" algn="ctr" rtl="0">
              <a:lnSpc>
                <a:spcPct val="100000"/>
              </a:lnSpc>
              <a:spcBef>
                <a:spcPts val="600"/>
              </a:spcBef>
              <a:spcAft>
                <a:spcPts val="0"/>
              </a:spcAft>
              <a:buSzPts val="2000"/>
              <a:buFont typeface="Garamond" panose="02020404030301010803"/>
              <a:buAutoNum type="arabicPeriod"/>
            </a:pPr>
            <a:r>
              <a:rPr lang="en-US">
                <a:sym typeface="+mn-ea"/>
              </a:rPr>
              <a:t>Method</a:t>
            </a:r>
            <a:endParaRPr lang="en-US"/>
          </a:p>
          <a:p>
            <a:pPr marL="457200" lvl="0" indent="-457200" algn="ctr" rtl="0">
              <a:lnSpc>
                <a:spcPct val="100000"/>
              </a:lnSpc>
              <a:spcBef>
                <a:spcPts val="600"/>
              </a:spcBef>
              <a:spcAft>
                <a:spcPts val="0"/>
              </a:spcAft>
              <a:buSzPts val="2000"/>
              <a:buFont typeface="Garamond" panose="02020404030301010803"/>
              <a:buAutoNum type="arabicPeriod"/>
            </a:pPr>
            <a:r>
              <a:rPr lang="en-US">
                <a:sym typeface="+mn-ea"/>
              </a:rPr>
              <a:t>Class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It can be applied with the variables , a final variable that have no value it is called blank final variable or uninitialized variable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It can be initialized in the constructor only.</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blank final variable can be static also which will be initialized in the static block only. </a:t>
            </a:r>
            <a:endParaRPr lang="en-US"/>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POP VS OOP</a:t>
            </a:r>
            <a:endParaRPr lang="en-US"/>
          </a:p>
        </p:txBody>
      </p:sp>
      <p:sp>
        <p:nvSpPr>
          <p:cNvPr id="4" name="Text Placeholder 3"/>
          <p:cNvSpPr>
            <a:spLocks noGrp="1"/>
          </p:cNvSpPr>
          <p:nvPr>
            <p:ph type="body" sz="quarter" idx="14"/>
          </p:nvPr>
        </p:nvSpPr>
        <p:spPr/>
        <p:txBody>
          <a:bodyPr/>
          <a:p>
            <a:endParaRPr lang="en-US"/>
          </a:p>
        </p:txBody>
      </p:sp>
      <p:graphicFrame>
        <p:nvGraphicFramePr>
          <p:cNvPr id="5" name="Table 4"/>
          <p:cNvGraphicFramePr/>
          <p:nvPr/>
        </p:nvGraphicFramePr>
        <p:xfrm>
          <a:off x="408940" y="1231265"/>
          <a:ext cx="11159490" cy="5080000"/>
        </p:xfrm>
        <a:graphic>
          <a:graphicData uri="http://schemas.openxmlformats.org/drawingml/2006/table">
            <a:tbl>
              <a:tblPr firstRow="1" bandRow="1">
                <a:tableStyleId>{5C22544A-7EE6-4342-B048-85BDC9FD1C3A}</a:tableStyleId>
              </a:tblPr>
              <a:tblGrid>
                <a:gridCol w="5579745"/>
                <a:gridCol w="5579745"/>
              </a:tblGrid>
              <a:tr h="890270">
                <a:tc>
                  <a:txBody>
                    <a:bodyPr/>
                    <a:p>
                      <a:pPr>
                        <a:buNone/>
                      </a:pPr>
                      <a:r>
                        <a:rPr lang="en-US"/>
                        <a:t>Procedure Oriented Programming</a:t>
                      </a:r>
                      <a:endParaRPr lang="en-US"/>
                    </a:p>
                  </a:txBody>
                  <a:tcPr/>
                </a:tc>
                <a:tc>
                  <a:txBody>
                    <a:bodyPr/>
                    <a:p>
                      <a:pPr>
                        <a:buNone/>
                      </a:pPr>
                      <a:r>
                        <a:rPr lang="en-US" sz="1900">
                          <a:latin typeface="Garamond" panose="02020404030301010803"/>
                          <a:ea typeface="Garamond" panose="02020404030301010803"/>
                          <a:cs typeface="Garamond" panose="02020404030301010803"/>
                          <a:sym typeface="Garamond" panose="02020404030301010803"/>
                        </a:rPr>
                        <a:t>Object Oriented    Programming</a:t>
                      </a:r>
                      <a:endParaRPr lang="en-US" sz="1900" b="1" i="0" cap="none">
                        <a:solidFill>
                          <a:schemeClr val="lt1"/>
                        </a:solidFill>
                        <a:latin typeface="Garamond" panose="02020404030301010803"/>
                        <a:ea typeface="Garamond" panose="02020404030301010803"/>
                        <a:cs typeface="Garamond" panose="02020404030301010803"/>
                        <a:sym typeface="Garamond" panose="02020404030301010803"/>
                      </a:endParaRPr>
                    </a:p>
                    <a:p>
                      <a:pPr>
                        <a:buNone/>
                      </a:pPr>
                      <a:endParaRPr lang="en-US"/>
                    </a:p>
                  </a:txBody>
                  <a:tcPr/>
                </a:tc>
              </a:tr>
              <a:tr h="890270">
                <a:tc>
                  <a:txBody>
                    <a:bodyPr/>
                    <a:p>
                      <a:pPr>
                        <a:buNone/>
                      </a:pPr>
                      <a:r>
                        <a:rPr lang="en-US" sz="1900">
                          <a:sym typeface="+mn-ea"/>
                        </a:rPr>
                        <a:t>Program is divided into smaller programs called Procedures</a:t>
                      </a:r>
                      <a:endParaRPr lang="en-US"/>
                    </a:p>
                  </a:txBody>
                  <a:tcPr/>
                </a:tc>
                <a:tc>
                  <a:txBody>
                    <a:bodyPr/>
                    <a:p>
                      <a:pPr>
                        <a:buNone/>
                      </a:pPr>
                      <a:r>
                        <a:rPr lang="en-US" sz="1900">
                          <a:sym typeface="+mn-ea"/>
                        </a:rPr>
                        <a:t>Program is divided into entities called Objects</a:t>
                      </a:r>
                      <a:endParaRPr lang="en-US"/>
                    </a:p>
                  </a:txBody>
                  <a:tcPr/>
                </a:tc>
              </a:tr>
              <a:tr h="506730">
                <a:tc>
                  <a:txBody>
                    <a:bodyPr/>
                    <a:p>
                      <a:pPr>
                        <a:buNone/>
                      </a:pPr>
                      <a:r>
                        <a:rPr lang="en-US" sz="1900">
                          <a:sym typeface="+mn-ea"/>
                        </a:rPr>
                        <a:t>Top-Down Approach</a:t>
                      </a:r>
                      <a:endParaRPr lang="en-US"/>
                    </a:p>
                  </a:txBody>
                  <a:tcPr/>
                </a:tc>
                <a:tc>
                  <a:txBody>
                    <a:bodyPr/>
                    <a:p>
                      <a:pPr>
                        <a:buNone/>
                      </a:pPr>
                      <a:r>
                        <a:rPr lang="en-US" sz="1900">
                          <a:sym typeface="+mn-ea"/>
                        </a:rPr>
                        <a:t>Bottom-Up Approach</a:t>
                      </a:r>
                      <a:endParaRPr lang="en-US"/>
                    </a:p>
                  </a:txBody>
                  <a:tcPr/>
                </a:tc>
              </a:tr>
              <a:tr h="890270">
                <a:tc>
                  <a:txBody>
                    <a:bodyPr/>
                    <a:p>
                      <a:pPr>
                        <a:buNone/>
                      </a:pPr>
                      <a:r>
                        <a:rPr lang="en-US" sz="1900">
                          <a:sym typeface="+mn-ea"/>
                        </a:rPr>
                        <a:t>Importance is given to </a:t>
                      </a:r>
                      <a:r>
                        <a:rPr lang="en-US" sz="1900" u="sng">
                          <a:sym typeface="+mn-ea"/>
                        </a:rPr>
                        <a:t>procedures</a:t>
                      </a:r>
                      <a:r>
                        <a:rPr lang="en-US" sz="1900">
                          <a:sym typeface="+mn-ea"/>
                        </a:rPr>
                        <a:t> rather than data</a:t>
                      </a:r>
                      <a:endParaRPr lang="en-US"/>
                    </a:p>
                  </a:txBody>
                  <a:tcPr/>
                </a:tc>
                <a:tc>
                  <a:txBody>
                    <a:bodyPr/>
                    <a:p>
                      <a:pPr>
                        <a:buNone/>
                      </a:pPr>
                      <a:r>
                        <a:rPr lang="en-US" sz="1900">
                          <a:sym typeface="+mn-ea"/>
                        </a:rPr>
                        <a:t> Importance is given to </a:t>
                      </a:r>
                      <a:r>
                        <a:rPr lang="en-US" sz="1900" u="sng">
                          <a:sym typeface="+mn-ea"/>
                        </a:rPr>
                        <a:t>data </a:t>
                      </a:r>
                      <a:r>
                        <a:rPr lang="en-US" sz="1900">
                          <a:sym typeface="+mn-ea"/>
                        </a:rPr>
                        <a:t>rather than Procedures/functions</a:t>
                      </a:r>
                      <a:endParaRPr lang="en-US"/>
                    </a:p>
                  </a:txBody>
                  <a:tcPr/>
                </a:tc>
              </a:tr>
              <a:tr h="505460">
                <a:tc>
                  <a:txBody>
                    <a:bodyPr/>
                    <a:p>
                      <a:pPr>
                        <a:buNone/>
                      </a:pPr>
                      <a:r>
                        <a:rPr lang="en-US" sz="1900">
                          <a:sym typeface="+mn-ea"/>
                        </a:rPr>
                        <a:t>No security to data</a:t>
                      </a:r>
                      <a:endParaRPr lang="en-US"/>
                    </a:p>
                  </a:txBody>
                  <a:tcPr/>
                </a:tc>
                <a:tc>
                  <a:txBody>
                    <a:bodyPr/>
                    <a:p>
                      <a:pPr>
                        <a:buNone/>
                      </a:pPr>
                      <a:r>
                        <a:rPr lang="en-US" sz="1900">
                          <a:sym typeface="+mn-ea"/>
                        </a:rPr>
                        <a:t>Data is Secure</a:t>
                      </a:r>
                      <a:endParaRPr lang="en-US"/>
                    </a:p>
                  </a:txBody>
                  <a:tcPr/>
                </a:tc>
              </a:tr>
              <a:tr h="892175">
                <a:tc>
                  <a:txBody>
                    <a:bodyPr/>
                    <a:p>
                      <a:pPr>
                        <a:buNone/>
                      </a:pPr>
                      <a:r>
                        <a:rPr lang="en-US" sz="1900">
                          <a:sym typeface="+mn-ea"/>
                        </a:rPr>
                        <a:t>Does not model real-world problems very well</a:t>
                      </a:r>
                      <a:endParaRPr lang="en-US"/>
                    </a:p>
                  </a:txBody>
                  <a:tcPr/>
                </a:tc>
                <a:tc>
                  <a:txBody>
                    <a:bodyPr/>
                    <a:p>
                      <a:pPr>
                        <a:buNone/>
                      </a:pPr>
                      <a:r>
                        <a:rPr lang="en-US" sz="1900">
                          <a:sym typeface="+mn-ea"/>
                        </a:rPr>
                        <a:t>Model real-world problems</a:t>
                      </a:r>
                      <a:endParaRPr lang="en-US" sz="1900">
                        <a:sym typeface="+mn-ea"/>
                      </a:endParaRPr>
                    </a:p>
                    <a:p>
                      <a:pPr>
                        <a:buNone/>
                      </a:pPr>
                      <a:endParaRPr lang="en-US"/>
                    </a:p>
                  </a:txBody>
                  <a:tcPr/>
                </a:tc>
              </a:tr>
              <a:tr h="504825">
                <a:tc>
                  <a:txBody>
                    <a:bodyPr/>
                    <a:p>
                      <a:pPr>
                        <a:buNone/>
                      </a:pPr>
                      <a:r>
                        <a:rPr lang="en-US" sz="1900">
                          <a:sym typeface="+mn-ea"/>
                        </a:rPr>
                        <a:t>Suitable for developing medium size projects</a:t>
                      </a:r>
                      <a:endParaRPr lang="en-US"/>
                    </a:p>
                  </a:txBody>
                  <a:tcPr/>
                </a:tc>
                <a:tc>
                  <a:txBody>
                    <a:bodyPr/>
                    <a:p>
                      <a:pPr>
                        <a:buNone/>
                      </a:pPr>
                      <a:r>
                        <a:rPr lang="en-US" sz="1900">
                          <a:sym typeface="+mn-ea"/>
                        </a:rPr>
                        <a:t>Suitable to developing large size projects</a:t>
                      </a:r>
                      <a:endParaRPr lang="en-US"/>
                    </a:p>
                  </a:txBody>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FINAL VARIABLE</a:t>
            </a:r>
            <a:endParaRPr lang="en-US"/>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a:sym typeface="+mn-ea"/>
              </a:rPr>
              <a:t>If you make any variable as final, you cannot change the value of final variable (it will be constant)</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Ex: there is a final variable speed limit, we are going to change the value of this variable.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But, it cannot be changed because final variable once assigned a value can never be changed. </a:t>
            </a: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EXAMPLE</a:t>
            </a:r>
            <a:endParaRPr lang="en-US"/>
          </a:p>
        </p:txBody>
      </p:sp>
      <p:sp>
        <p:nvSpPr>
          <p:cNvPr id="4" name="Text Placeholder 3"/>
          <p:cNvSpPr>
            <a:spLocks noGrp="1"/>
          </p:cNvSpPr>
          <p:nvPr>
            <p:ph type="body" sz="quarter" idx="14"/>
          </p:nvPr>
        </p:nvSpPr>
        <p:spPr>
          <a:xfrm>
            <a:off x="408940" y="823595"/>
            <a:ext cx="11334750" cy="5685790"/>
          </a:xfrm>
        </p:spPr>
        <p:txBody>
          <a:bodyPr>
            <a:noAutofit/>
          </a:bodyPr>
          <a:p>
            <a:pPr marL="0" lvl="0" indent="0" algn="l" rtl="0">
              <a:lnSpc>
                <a:spcPct val="100000"/>
              </a:lnSpc>
              <a:spcBef>
                <a:spcPts val="0"/>
              </a:spcBef>
              <a:spcAft>
                <a:spcPts val="0"/>
              </a:spcAft>
              <a:buSzPct val="100000"/>
              <a:buFont typeface="Garamond" panose="02020404030301010803"/>
              <a:buNone/>
            </a:pPr>
            <a:r>
              <a:rPr lang="en-US" sz="2400">
                <a:sym typeface="+mn-ea"/>
              </a:rPr>
              <a:t>class Bike</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final int speedlimit=90;</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void run()</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speedlimit=400;</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public static void main(String args[])</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Bike obj= new Bike();</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obj.run();</a:t>
            </a:r>
            <a:endParaRPr lang="en-US" sz="2400"/>
          </a:p>
          <a:p>
            <a:pPr marL="0" lvl="0" indent="0" algn="l" rtl="0">
              <a:lnSpc>
                <a:spcPct val="100000"/>
              </a:lnSpc>
              <a:spcBef>
                <a:spcPts val="600"/>
              </a:spcBef>
              <a:spcAft>
                <a:spcPts val="0"/>
              </a:spcAft>
              <a:buSzPct val="100000"/>
              <a:buFont typeface="Garamond" panose="02020404030301010803"/>
              <a:buNone/>
            </a:pPr>
            <a:r>
              <a:rPr lang="en-US" sz="2400">
                <a:sym typeface="+mn-ea"/>
              </a:rPr>
              <a:t>} }     </a:t>
            </a:r>
            <a:endParaRPr lang="en-US" sz="2400"/>
          </a:p>
          <a:p>
            <a:pPr marL="0" lvl="0" indent="0" algn="l" rtl="0">
              <a:lnSpc>
                <a:spcPct val="100000"/>
              </a:lnSpc>
              <a:spcBef>
                <a:spcPts val="600"/>
              </a:spcBef>
              <a:spcAft>
                <a:spcPts val="0"/>
              </a:spcAft>
              <a:buSzPct val="100000"/>
              <a:buFont typeface="Garamond" panose="02020404030301010803"/>
              <a:buNone/>
            </a:pPr>
            <a:r>
              <a:rPr lang="en-US" sz="2400" b="1">
                <a:sym typeface="+mn-ea"/>
              </a:rPr>
              <a:t>Output: </a:t>
            </a:r>
            <a:r>
              <a:rPr lang="en-US" sz="2400">
                <a:sym typeface="+mn-ea"/>
              </a:rPr>
              <a:t>Compile time error</a:t>
            </a:r>
            <a:endParaRPr lang="en-US" sz="2400"/>
          </a:p>
          <a:p>
            <a:endParaRPr lang="en-US" sz="24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sz="3200">
                <a:sym typeface="+mn-ea"/>
              </a:rPr>
              <a:t>FINAL METHOD</a:t>
            </a:r>
            <a:endParaRPr lang="en-US" sz="3200">
              <a:sym typeface="+mn-ea"/>
            </a:endParaRPr>
          </a:p>
        </p:txBody>
      </p:sp>
      <p:sp>
        <p:nvSpPr>
          <p:cNvPr id="4" name="Text Placeholder 3"/>
          <p:cNvSpPr>
            <a:spLocks noGrp="1"/>
          </p:cNvSpPr>
          <p:nvPr>
            <p:ph type="body" sz="quarter" idx="14"/>
          </p:nvPr>
        </p:nvSpPr>
        <p:spPr>
          <a:xfrm>
            <a:off x="408940" y="824230"/>
            <a:ext cx="11160125" cy="5485765"/>
          </a:xfrm>
        </p:spPr>
        <p:txBody>
          <a:bodyPr>
            <a:noAutofit/>
          </a:bodyPr>
          <a:p>
            <a:pPr marL="0" lvl="0" indent="0" algn="l" rtl="0">
              <a:lnSpc>
                <a:spcPct val="100000"/>
              </a:lnSpc>
              <a:spcBef>
                <a:spcPts val="0"/>
              </a:spcBef>
              <a:spcAft>
                <a:spcPts val="0"/>
              </a:spcAft>
              <a:buSzPct val="100000"/>
              <a:buFont typeface="Garamond" panose="02020404030301010803"/>
              <a:buNone/>
            </a:pPr>
            <a:r>
              <a:rPr lang="en-US" sz="1600">
                <a:sym typeface="+mn-ea"/>
              </a:rPr>
              <a:t>class Bike</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final void run()</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System.out.println("running");</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class Honda extends Bike</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void run()</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System.out.println("running safely with 100 kmph");</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public static void main(String args[])</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Honda honda = new Honda();</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honda.run();</a:t>
            </a:r>
            <a:endParaRPr lang="en-US" sz="1600"/>
          </a:p>
          <a:p>
            <a:pPr marL="0" lvl="0" indent="0" algn="l" rtl="0">
              <a:lnSpc>
                <a:spcPct val="100000"/>
              </a:lnSpc>
              <a:spcBef>
                <a:spcPts val="600"/>
              </a:spcBef>
              <a:spcAft>
                <a:spcPts val="0"/>
              </a:spcAft>
              <a:buSzPct val="100000"/>
              <a:buFont typeface="Garamond" panose="02020404030301010803"/>
              <a:buNone/>
            </a:pPr>
            <a:r>
              <a:rPr lang="en-US" sz="1600">
                <a:sym typeface="+mn-ea"/>
              </a:rPr>
              <a:t>} }}   </a:t>
            </a:r>
            <a:r>
              <a:rPr lang="en-US" sz="2000" b="1">
                <a:sym typeface="+mn-ea"/>
              </a:rPr>
              <a:t>Output</a:t>
            </a:r>
            <a:r>
              <a:rPr lang="en-US" sz="1600">
                <a:sym typeface="+mn-ea"/>
              </a:rPr>
              <a:t>: Compile time error</a:t>
            </a:r>
            <a:endParaRPr lang="en-US" sz="1600"/>
          </a:p>
          <a:p>
            <a:endParaRPr lang="en-US" sz="16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IS FINAL METHOD INHERITED?</a:t>
            </a:r>
            <a:endParaRPr lang="en-US"/>
          </a:p>
        </p:txBody>
      </p:sp>
      <p:sp>
        <p:nvSpPr>
          <p:cNvPr id="4" name="Text Placeholder 3"/>
          <p:cNvSpPr>
            <a:spLocks noGrp="1"/>
          </p:cNvSpPr>
          <p:nvPr>
            <p:ph type="body" sz="quarter" idx="14"/>
          </p:nvPr>
        </p:nvSpPr>
        <p:spPr>
          <a:xfrm>
            <a:off x="408940" y="885825"/>
            <a:ext cx="11160125" cy="5424170"/>
          </a:xfrm>
        </p:spPr>
        <p:txBody>
          <a:bodyPr>
            <a:normAutofit fontScale="60000"/>
          </a:bodyPr>
          <a:p>
            <a:pPr marL="0" lvl="0" indent="0" algn="l" rtl="0">
              <a:lnSpc>
                <a:spcPct val="100000"/>
              </a:lnSpc>
              <a:spcBef>
                <a:spcPts val="0"/>
              </a:spcBef>
              <a:spcAft>
                <a:spcPts val="0"/>
              </a:spcAft>
              <a:buSzPct val="100000"/>
              <a:buFont typeface="Garamond" panose="02020404030301010803"/>
              <a:buNone/>
            </a:pPr>
            <a:r>
              <a:rPr lang="en-US">
                <a:sym typeface="+mn-ea"/>
              </a:rPr>
              <a:t>Class Bike</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final void run()</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System.out.println(“running…”);</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Class Honda2 extends Bike</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public static void main(String args[])</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New Honda2().run();</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a:t>
            </a:r>
            <a:endParaRPr lang="en-US"/>
          </a:p>
          <a:p>
            <a:pPr marL="0" lvl="0" indent="0" algn="l" rtl="0">
              <a:lnSpc>
                <a:spcPct val="100000"/>
              </a:lnSpc>
              <a:spcBef>
                <a:spcPts val="600"/>
              </a:spcBef>
              <a:spcAft>
                <a:spcPts val="0"/>
              </a:spcAft>
              <a:buSzPct val="100000"/>
              <a:buFont typeface="Garamond" panose="02020404030301010803"/>
              <a:buNone/>
            </a:pPr>
            <a:r>
              <a:rPr lang="en-US" sz="4000" b="1">
                <a:sym typeface="+mn-ea"/>
              </a:rPr>
              <a:t>Output:</a:t>
            </a:r>
            <a:r>
              <a:rPr lang="en-US">
                <a:sym typeface="+mn-ea"/>
              </a:rPr>
              <a:t> running…</a:t>
            </a:r>
            <a:endParaRPr lang="en-US"/>
          </a:p>
          <a:p>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b="0">
                <a:solidFill>
                  <a:srgbClr val="610B4B"/>
                </a:solidFill>
                <a:latin typeface="Arial" panose="020B0604020202020204"/>
                <a:ea typeface="Arial" panose="020B0604020202020204"/>
                <a:cs typeface="Arial" panose="020B0604020202020204"/>
                <a:sym typeface="Arial" panose="020B0604020202020204"/>
              </a:rPr>
              <a:t>WHAT IS BLANK OR UNINITIALIZED FINAL VARIABLE?</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ts val="2000"/>
              <a:buFont typeface="Garamond" panose="02020404030301010803"/>
              <a:buNone/>
            </a:pPr>
            <a:r>
              <a:rPr lang="en-US">
                <a:sym typeface="+mn-ea"/>
              </a:rPr>
              <a:t>A final variable that is not initialized at the time of declaration is known as blank final variable.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If you want to create a variable that is initialized at the time of creating object and once initialized may not be changed, it is useful.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For example, PAN CARD number of an employee.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It can be initialized only in constructor.</a:t>
            </a:r>
            <a:endParaRPr lang="en-US"/>
          </a:p>
          <a:p>
            <a:pPr marL="0" lvl="0" indent="0" algn="l" rtl="0">
              <a:lnSpc>
                <a:spcPct val="100000"/>
              </a:lnSpc>
              <a:spcBef>
                <a:spcPts val="600"/>
              </a:spcBef>
              <a:spcAft>
                <a:spcPts val="0"/>
              </a:spcAft>
              <a:buSzPts val="2000"/>
              <a:buFont typeface="Garamond" panose="02020404030301010803"/>
              <a:buNone/>
            </a:pPr>
            <a:r>
              <a:rPr lang="en-US" b="1">
                <a:sym typeface="+mn-ea"/>
              </a:rPr>
              <a:t>Ex:</a:t>
            </a:r>
            <a:r>
              <a:rPr lang="en-US">
                <a:sym typeface="+mn-ea"/>
              </a:rPr>
              <a:t> class Student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int id;</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String name;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final String PAN_CARD_NUMBER;</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b="0">
                <a:solidFill>
                  <a:srgbClr val="610B4B"/>
                </a:solidFill>
                <a:latin typeface="Arial" panose="020B0604020202020204"/>
                <a:ea typeface="Arial" panose="020B0604020202020204"/>
                <a:cs typeface="Arial" panose="020B0604020202020204"/>
                <a:sym typeface="Arial" panose="020B0604020202020204"/>
              </a:rPr>
              <a:t>CAN WE INITIALIZE BLANK FINAL VARIABLE?</a:t>
            </a:r>
            <a:endParaRPr lang="en-US"/>
          </a:p>
        </p:txBody>
      </p:sp>
      <p:sp>
        <p:nvSpPr>
          <p:cNvPr id="4" name="Text Placeholder 3"/>
          <p:cNvSpPr>
            <a:spLocks noGrp="1"/>
          </p:cNvSpPr>
          <p:nvPr>
            <p:ph type="body" sz="quarter" idx="14"/>
          </p:nvPr>
        </p:nvSpPr>
        <p:spPr>
          <a:xfrm>
            <a:off x="408940" y="946785"/>
            <a:ext cx="11160125" cy="5363210"/>
          </a:xfrm>
        </p:spPr>
        <p:txBody>
          <a:bodyPr>
            <a:normAutofit fontScale="70000"/>
          </a:bodyPr>
          <a:p>
            <a:pPr marL="0" lvl="0" indent="0" algn="l" rtl="0">
              <a:lnSpc>
                <a:spcPct val="100000"/>
              </a:lnSpc>
              <a:spcBef>
                <a:spcPts val="0"/>
              </a:spcBef>
              <a:spcAft>
                <a:spcPts val="0"/>
              </a:spcAft>
              <a:buSzPts val="2000"/>
              <a:buFont typeface="Garamond" panose="02020404030301010803"/>
              <a:buNone/>
            </a:pPr>
            <a:r>
              <a:rPr lang="en-US">
                <a:sym typeface="+mn-ea"/>
              </a:rPr>
              <a:t>Yes, but only in constructors</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class Bike10{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final int speedlimit;//blank final variable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Bike10(){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speedlimit=70;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System.out.println(speedlimit);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public static void main(String args[]){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new Bike10();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pPr marL="0" lvl="0" indent="0" algn="l" rtl="0">
              <a:lnSpc>
                <a:spcPct val="100000"/>
              </a:lnSpc>
              <a:spcBef>
                <a:spcPts val="600"/>
              </a:spcBef>
              <a:spcAft>
                <a:spcPts val="0"/>
              </a:spcAft>
              <a:buSzPts val="2000"/>
              <a:buFont typeface="Garamond" panose="02020404030301010803"/>
              <a:buNone/>
            </a:pPr>
            <a:r>
              <a:rPr lang="en-US" b="1">
                <a:sym typeface="+mn-ea"/>
              </a:rPr>
              <a:t>Output:</a:t>
            </a:r>
            <a:r>
              <a:rPr lang="en-US">
                <a:sym typeface="+mn-ea"/>
              </a:rPr>
              <a:t> 70 </a:t>
            </a:r>
            <a:endParaRPr lang="en-US"/>
          </a:p>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GARBAGE COLLECTION</a:t>
            </a:r>
            <a:endParaRPr lang="en-US"/>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a:sym typeface="+mn-ea"/>
              </a:rPr>
              <a:t>Java garbage collection is the process by which Java programs perform automatic memory management.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Java programs compile to bytecode that can be run on a Java Virtual Machine, or JVM for short.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When Java programs run on the JVM, objects are created on the heap, which is a portion of memory dedicated to the program.</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 Eventually, some objects will no longer be needed.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garbage collector finds these unused objects and deletes them to free up memory.</a:t>
            </a:r>
            <a:endParaRPr lang="en-US"/>
          </a:p>
          <a:p>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GARBAGE COLLECTION</a:t>
            </a:r>
            <a:endParaRPr lang="en-US"/>
          </a:p>
        </p:txBody>
      </p:sp>
      <p:sp>
        <p:nvSpPr>
          <p:cNvPr id="4" name="Text Placeholder 3"/>
          <p:cNvSpPr>
            <a:spLocks noGrp="1"/>
          </p:cNvSpPr>
          <p:nvPr>
            <p:ph type="body" sz="quarter" idx="14"/>
          </p:nvPr>
        </p:nvSpPr>
        <p:spPr/>
        <p:txBody>
          <a:bodyPr>
            <a:normAutofit fontScale="90000" lnSpcReduction="10000"/>
          </a:bodyPr>
          <a:p>
            <a:pPr marL="0" lvl="0" indent="0" algn="ctr" rtl="0">
              <a:lnSpc>
                <a:spcPct val="100000"/>
              </a:lnSpc>
              <a:spcBef>
                <a:spcPts val="0"/>
              </a:spcBef>
              <a:spcAft>
                <a:spcPts val="0"/>
              </a:spcAft>
              <a:buSzPts val="2000"/>
              <a:buFont typeface="Garamond" panose="02020404030301010803"/>
              <a:buNone/>
            </a:pPr>
            <a:r>
              <a:rPr lang="en-US">
                <a:sym typeface="+mn-ea"/>
              </a:rPr>
              <a:t>In java, garbage means unreferenced objects.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Garbage Collection is process of reclaiming the runtime unused memory automatically. In other words, it is a way to destroy the unused objects.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To do so, we were using free() function in C language and delete() in C++. But, in java it is performed automatically. So, java provides better memory management.</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Advantage of Garbage Collection</a:t>
            </a:r>
            <a:endParaRPr lang="en-US" b="1"/>
          </a:p>
          <a:p>
            <a:pPr marL="0" lvl="0" indent="0" algn="ctr" rtl="0">
              <a:lnSpc>
                <a:spcPct val="100000"/>
              </a:lnSpc>
              <a:spcBef>
                <a:spcPts val="600"/>
              </a:spcBef>
              <a:spcAft>
                <a:spcPts val="0"/>
              </a:spcAft>
              <a:buSzPts val="2000"/>
              <a:buFont typeface="Garamond" panose="02020404030301010803"/>
              <a:buNone/>
            </a:pPr>
            <a:r>
              <a:rPr lang="en-US">
                <a:sym typeface="+mn-ea"/>
              </a:rPr>
              <a:t>It makes java memory efficient because garbage collector removes the unreferenced objects from heap memory.</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It is automatically done by the garbage collector(a part of JVM) so we don't need to make extra efforts.</a:t>
            </a:r>
            <a:endParaRPr lang="en-US"/>
          </a:p>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Text Placeholder 5"/>
          <p:cNvSpPr>
            <a:spLocks noGrp="1"/>
          </p:cNvSpPr>
          <p:nvPr>
            <p:ph type="body" sz="half" idx="2"/>
          </p:nvPr>
        </p:nvSpPr>
        <p:spPr/>
        <p:txBody>
          <a:bodyPr/>
          <a:p>
            <a:endParaRPr lang="en-US"/>
          </a:p>
        </p:txBody>
      </p:sp>
      <p:pic>
        <p:nvPicPr>
          <p:cNvPr id="2024" name="Google Shape;2024;p212"/>
          <p:cNvPicPr preferRelativeResize="0">
            <a:picLocks noChangeAspect="1"/>
          </p:cNvPicPr>
          <p:nvPr>
            <p:ph type="pic" idx="1"/>
          </p:nvPr>
        </p:nvPicPr>
        <p:blipFill rotWithShape="1">
          <a:blip r:embed="rId1"/>
          <a:srcRect/>
          <a:stretch>
            <a:fillRect/>
          </a:stretch>
        </p:blipFill>
        <p:spPr>
          <a:xfrm>
            <a:off x="1593215" y="667385"/>
            <a:ext cx="9119870" cy="567753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Autofit/>
          </a:bodyPr>
          <a:p>
            <a:pPr algn="ctr"/>
            <a:r>
              <a:rPr lang="en-US" sz="3600"/>
              <a:t>How can an object be unreferenced? </a:t>
            </a:r>
            <a:endParaRPr lang="en-US" sz="3600"/>
          </a:p>
        </p:txBody>
      </p:sp>
      <p:sp>
        <p:nvSpPr>
          <p:cNvPr id="6" name="Text Placeholder 5"/>
          <p:cNvSpPr>
            <a:spLocks noGrp="1"/>
          </p:cNvSpPr>
          <p:nvPr>
            <p:ph type="body" sz="quarter" idx="14"/>
          </p:nvPr>
        </p:nvSpPr>
        <p:spPr/>
        <p:txBody>
          <a:bodyPr>
            <a:normAutofit fontScale="90000" lnSpcReduction="10000"/>
          </a:bodyPr>
          <a:p>
            <a:pPr marL="0" lvl="0" indent="0" algn="ctr" rtl="0">
              <a:lnSpc>
                <a:spcPct val="100000"/>
              </a:lnSpc>
              <a:spcBef>
                <a:spcPts val="0"/>
              </a:spcBef>
              <a:spcAft>
                <a:spcPts val="0"/>
              </a:spcAft>
              <a:buSzPts val="2000"/>
              <a:buFont typeface="Garamond" panose="02020404030301010803"/>
              <a:buNone/>
            </a:pPr>
            <a:r>
              <a:rPr lang="en-US">
                <a:sym typeface="+mn-ea"/>
              </a:rPr>
              <a:t>By nulling a reference: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Employee e= new Employee();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e=null;</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By assigning a reference to another:</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Employee e1= new Employee();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Employee e2= new Employee();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e1=e2;</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//now the first object is referred by e1  is available for garbage collection</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By anonymous object:</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new Employee();</a:t>
            </a:r>
            <a:endParaRPr lang="en-US"/>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pPr algn="ctr"/>
            <a:r>
              <a:rPr lang="en-US">
                <a:sym typeface="+mn-ea"/>
              </a:rPr>
              <a:t>C VS JAVA</a:t>
            </a:r>
            <a:br>
              <a:rPr lang="en-US"/>
            </a:br>
            <a:endParaRPr lang="en-US"/>
          </a:p>
        </p:txBody>
      </p:sp>
      <p:sp>
        <p:nvSpPr>
          <p:cNvPr id="4" name="Text Placeholder 3"/>
          <p:cNvSpPr>
            <a:spLocks noGrp="1"/>
          </p:cNvSpPr>
          <p:nvPr>
            <p:ph type="body" sz="quarter" idx="14"/>
          </p:nvPr>
        </p:nvSpPr>
        <p:spPr/>
        <p:txBody>
          <a:bodyPr/>
          <a:p>
            <a:endParaRPr lang="en-US"/>
          </a:p>
        </p:txBody>
      </p:sp>
      <p:graphicFrame>
        <p:nvGraphicFramePr>
          <p:cNvPr id="5" name="Table 4"/>
          <p:cNvGraphicFramePr/>
          <p:nvPr/>
        </p:nvGraphicFramePr>
        <p:xfrm>
          <a:off x="407670" y="1262380"/>
          <a:ext cx="11160760" cy="5048885"/>
        </p:xfrm>
        <a:graphic>
          <a:graphicData uri="http://schemas.openxmlformats.org/drawingml/2006/table">
            <a:tbl>
              <a:tblPr firstRow="1" bandRow="1">
                <a:tableStyleId>{5C22544A-7EE6-4342-B048-85BDC9FD1C3A}</a:tableStyleId>
              </a:tblPr>
              <a:tblGrid>
                <a:gridCol w="5580380"/>
                <a:gridCol w="5580380"/>
              </a:tblGrid>
              <a:tr h="517525">
                <a:tc>
                  <a:txBody>
                    <a:bodyPr/>
                    <a:p>
                      <a:pPr>
                        <a:buNone/>
                      </a:pPr>
                      <a:r>
                        <a:rPr lang="en-US" sz="1900">
                          <a:latin typeface="Garamond" panose="02020404030301010803"/>
                          <a:ea typeface="Garamond" panose="02020404030301010803"/>
                          <a:cs typeface="Garamond" panose="02020404030301010803"/>
                          <a:sym typeface="Garamond" panose="02020404030301010803"/>
                        </a:rPr>
                        <a:t>C </a:t>
                      </a:r>
                      <a:endParaRPr lang="en-US"/>
                    </a:p>
                  </a:txBody>
                  <a:tcPr/>
                </a:tc>
                <a:tc>
                  <a:txBody>
                    <a:bodyPr/>
                    <a:p>
                      <a:pPr>
                        <a:buNone/>
                      </a:pPr>
                      <a:r>
                        <a:rPr lang="en-US" sz="1900">
                          <a:latin typeface="Garamond" panose="02020404030301010803"/>
                          <a:ea typeface="Garamond" panose="02020404030301010803"/>
                          <a:cs typeface="Garamond" panose="02020404030301010803"/>
                          <a:sym typeface="Garamond" panose="02020404030301010803"/>
                        </a:rPr>
                        <a:t>Java</a:t>
                      </a:r>
                      <a:endParaRPr lang="en-US"/>
                    </a:p>
                  </a:txBody>
                  <a:tcPr/>
                </a:tc>
              </a:tr>
              <a:tr h="516890">
                <a:tc>
                  <a:txBody>
                    <a:bodyPr/>
                    <a:p>
                      <a:pPr>
                        <a:buNone/>
                      </a:pPr>
                      <a:r>
                        <a:rPr lang="en-US" sz="1900">
                          <a:sym typeface="+mn-ea"/>
                        </a:rPr>
                        <a:t> Procedure Oriented Programming Language</a:t>
                      </a:r>
                      <a:endParaRPr lang="en-US"/>
                    </a:p>
                  </a:txBody>
                  <a:tcPr/>
                </a:tc>
                <a:tc>
                  <a:txBody>
                    <a:bodyPr/>
                    <a:p>
                      <a:pPr>
                        <a:buNone/>
                      </a:pPr>
                      <a:r>
                        <a:rPr lang="en-US" sz="1900">
                          <a:sym typeface="+mn-ea"/>
                        </a:rPr>
                        <a:t>Object Oriented Programming Language</a:t>
                      </a:r>
                      <a:endParaRPr lang="en-US"/>
                    </a:p>
                  </a:txBody>
                  <a:tcPr/>
                </a:tc>
              </a:tr>
              <a:tr h="517525">
                <a:tc>
                  <a:txBody>
                    <a:bodyPr/>
                    <a:p>
                      <a:pPr>
                        <a:buNone/>
                      </a:pPr>
                      <a:r>
                        <a:rPr lang="en-US" sz="1900">
                          <a:sym typeface="+mn-ea"/>
                        </a:rPr>
                        <a:t> Complied</a:t>
                      </a:r>
                      <a:endParaRPr lang="en-US"/>
                    </a:p>
                  </a:txBody>
                  <a:tcPr/>
                </a:tc>
                <a:tc>
                  <a:txBody>
                    <a:bodyPr/>
                    <a:p>
                      <a:pPr>
                        <a:buNone/>
                      </a:pPr>
                      <a:r>
                        <a:rPr lang="en-US" sz="1900">
                          <a:sym typeface="+mn-ea"/>
                        </a:rPr>
                        <a:t> Complied &amp; Interpreted</a:t>
                      </a:r>
                      <a:endParaRPr lang="en-US"/>
                    </a:p>
                  </a:txBody>
                  <a:tcPr/>
                </a:tc>
              </a:tr>
              <a:tr h="516890">
                <a:tc>
                  <a:txBody>
                    <a:bodyPr/>
                    <a:p>
                      <a:pPr>
                        <a:buNone/>
                      </a:pPr>
                      <a:r>
                        <a:rPr lang="en-US" sz="1900">
                          <a:sym typeface="+mn-ea"/>
                        </a:rPr>
                        <a:t>Supports Preprocessor Directives</a:t>
                      </a:r>
                      <a:endParaRPr lang="en-US"/>
                    </a:p>
                  </a:txBody>
                  <a:tcPr/>
                </a:tc>
                <a:tc>
                  <a:txBody>
                    <a:bodyPr/>
                    <a:p>
                      <a:pPr>
                        <a:buNone/>
                      </a:pPr>
                      <a:r>
                        <a:rPr lang="en-US" sz="1900">
                          <a:sym typeface="+mn-ea"/>
                        </a:rPr>
                        <a:t>Does not support preprocessor directives</a:t>
                      </a:r>
                      <a:endParaRPr lang="en-US"/>
                    </a:p>
                  </a:txBody>
                  <a:tcPr/>
                </a:tc>
              </a:tr>
              <a:tr h="517525">
                <a:tc>
                  <a:txBody>
                    <a:bodyPr/>
                    <a:p>
                      <a:pPr>
                        <a:buNone/>
                      </a:pPr>
                      <a:r>
                        <a:rPr lang="en-US" sz="1900">
                          <a:sym typeface="+mn-ea"/>
                        </a:rPr>
                        <a:t>User takes care of memory management</a:t>
                      </a:r>
                      <a:endParaRPr lang="en-US"/>
                    </a:p>
                  </a:txBody>
                  <a:tcPr/>
                </a:tc>
                <a:tc>
                  <a:txBody>
                    <a:bodyPr/>
                    <a:p>
                      <a:pPr>
                        <a:buNone/>
                      </a:pPr>
                      <a:r>
                        <a:rPr lang="en-US" sz="1900">
                          <a:sym typeface="+mn-ea"/>
                        </a:rPr>
                        <a:t>Internally manages the memory</a:t>
                      </a:r>
                      <a:endParaRPr lang="en-US"/>
                    </a:p>
                  </a:txBody>
                  <a:tcPr/>
                </a:tc>
              </a:tr>
              <a:tr h="517525">
                <a:tc>
                  <a:txBody>
                    <a:bodyPr/>
                    <a:p>
                      <a:pPr>
                        <a:buNone/>
                      </a:pPr>
                      <a:r>
                        <a:rPr lang="en-US" sz="1900">
                          <a:sym typeface="+mn-ea"/>
                        </a:rPr>
                        <a:t>Uses pointers</a:t>
                      </a:r>
                      <a:endParaRPr lang="en-US"/>
                    </a:p>
                  </a:txBody>
                  <a:tcPr/>
                </a:tc>
                <a:tc>
                  <a:txBody>
                    <a:bodyPr/>
                    <a:p>
                      <a:pPr>
                        <a:buNone/>
                      </a:pPr>
                      <a:r>
                        <a:rPr lang="en-US" sz="1900">
                          <a:sym typeface="+mn-ea"/>
                        </a:rPr>
                        <a:t>Does not use pointers</a:t>
                      </a:r>
                      <a:endParaRPr lang="en-US"/>
                    </a:p>
                  </a:txBody>
                  <a:tcPr/>
                </a:tc>
              </a:tr>
              <a:tr h="516890">
                <a:tc>
                  <a:txBody>
                    <a:bodyPr/>
                    <a:p>
                      <a:pPr>
                        <a:buNone/>
                      </a:pPr>
                      <a:r>
                        <a:rPr lang="en-US" sz="1900">
                          <a:sym typeface="+mn-ea"/>
                        </a:rPr>
                        <a:t>Platform dependent</a:t>
                      </a:r>
                      <a:endParaRPr lang="en-US"/>
                    </a:p>
                  </a:txBody>
                  <a:tcPr/>
                </a:tc>
                <a:tc>
                  <a:txBody>
                    <a:bodyPr/>
                    <a:p>
                      <a:pPr>
                        <a:buNone/>
                      </a:pPr>
                      <a:r>
                        <a:rPr lang="en-US" sz="1900">
                          <a:sym typeface="+mn-ea"/>
                        </a:rPr>
                        <a:t>Platform independent</a:t>
                      </a:r>
                      <a:endParaRPr lang="en-US"/>
                    </a:p>
                  </a:txBody>
                  <a:tcPr/>
                </a:tc>
              </a:tr>
              <a:tr h="910590">
                <a:tc>
                  <a:txBody>
                    <a:bodyPr/>
                    <a:p>
                      <a:pPr>
                        <a:buNone/>
                      </a:pPr>
                      <a:r>
                        <a:rPr lang="en-US" sz="1900">
                          <a:sym typeface="+mn-ea"/>
                        </a:rPr>
                        <a:t>Variable declaration at the beginning of the block</a:t>
                      </a:r>
                      <a:endParaRPr lang="en-US"/>
                    </a:p>
                  </a:txBody>
                  <a:tcPr/>
                </a:tc>
                <a:tc>
                  <a:txBody>
                    <a:bodyPr/>
                    <a:p>
                      <a:pPr>
                        <a:buNone/>
                      </a:pPr>
                      <a:r>
                        <a:rPr lang="en-US" sz="1900">
                          <a:sym typeface="+mn-ea"/>
                        </a:rPr>
                        <a:t>Variable can be declared anywhere</a:t>
                      </a:r>
                      <a:endParaRPr lang="en-US" sz="1900">
                        <a:sym typeface="+mn-ea"/>
                      </a:endParaRPr>
                    </a:p>
                    <a:p>
                      <a:pPr>
                        <a:buNone/>
                      </a:pPr>
                      <a:endParaRPr lang="en-US"/>
                    </a:p>
                  </a:txBody>
                  <a:tcPr/>
                </a:tc>
              </a:tr>
              <a:tr h="517525">
                <a:tc>
                  <a:txBody>
                    <a:bodyPr/>
                    <a:p>
                      <a:pPr>
                        <a:buNone/>
                      </a:pPr>
                      <a:r>
                        <a:rPr lang="en-US" sz="1900">
                          <a:sym typeface="+mn-ea"/>
                        </a:rPr>
                        <a:t>Uses global variable</a:t>
                      </a:r>
                      <a:endParaRPr lang="en-US"/>
                    </a:p>
                  </a:txBody>
                  <a:tcPr/>
                </a:tc>
                <a:tc>
                  <a:txBody>
                    <a:bodyPr/>
                    <a:p>
                      <a:pPr>
                        <a:buNone/>
                      </a:pPr>
                      <a:r>
                        <a:rPr lang="en-US" sz="1900">
                          <a:sym typeface="+mn-ea"/>
                        </a:rPr>
                        <a:t>No global variable</a:t>
                      </a:r>
                      <a:endParaRPr lang="en-US"/>
                    </a:p>
                  </a:txBody>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HOW IT WORKS?</a:t>
            </a:r>
            <a:endParaRPr lang="en-US"/>
          </a:p>
        </p:txBody>
      </p:sp>
      <p:sp>
        <p:nvSpPr>
          <p:cNvPr id="4" name="Text Placeholder 3"/>
          <p:cNvSpPr>
            <a:spLocks noGrp="1"/>
          </p:cNvSpPr>
          <p:nvPr>
            <p:ph type="body" sz="quarter" idx="14"/>
          </p:nvPr>
        </p:nvSpPr>
        <p:spPr/>
        <p:txBody>
          <a:bodyPr>
            <a:normAutofit fontScale="90000"/>
          </a:bodyPr>
          <a:p>
            <a:pPr marL="0" lvl="0" indent="0" algn="ctr" rtl="0">
              <a:lnSpc>
                <a:spcPct val="100000"/>
              </a:lnSpc>
              <a:spcBef>
                <a:spcPts val="0"/>
              </a:spcBef>
              <a:spcAft>
                <a:spcPts val="0"/>
              </a:spcAft>
              <a:buSzPts val="2000"/>
              <a:buFont typeface="Garamond" panose="02020404030301010803"/>
              <a:buNone/>
            </a:pPr>
            <a:r>
              <a:rPr lang="en-US">
                <a:sym typeface="+mn-ea"/>
              </a:rPr>
              <a:t>Java garbage collection is an automatic process.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programmer does not need to explicitly mark objects to be deleted.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garbage collection implementation lives in the JVM.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Each JVM can implement garbage collection however it pleases; the only requirement is that it meets the JVM specification.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Although there are many JVMs, Oracle’s HotSpot is by far the most common. It offers a robust and mature set of garbage collection options.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While HotSpot has multiple garbage collectors that are optimized for various use cases, all its garbage collectors follow the same basic process. </a:t>
            </a:r>
            <a:endParaRPr lang="en-US"/>
          </a:p>
          <a:p>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CONTD…</a:t>
            </a:r>
            <a:endParaRPr lang="en-US"/>
          </a:p>
        </p:txBody>
      </p:sp>
      <p:sp>
        <p:nvSpPr>
          <p:cNvPr id="4" name="Text Placeholder 3"/>
          <p:cNvSpPr>
            <a:spLocks noGrp="1"/>
          </p:cNvSpPr>
          <p:nvPr>
            <p:ph type="body" sz="quarter" idx="14"/>
          </p:nvPr>
        </p:nvSpPr>
        <p:spPr/>
        <p:txBody>
          <a:bodyPr>
            <a:normAutofit fontScale="80000"/>
          </a:bodyPr>
          <a:p>
            <a:pPr marL="0" lvl="0" indent="0" algn="ctr" rtl="0">
              <a:lnSpc>
                <a:spcPct val="100000"/>
              </a:lnSpc>
              <a:spcBef>
                <a:spcPts val="0"/>
              </a:spcBef>
              <a:spcAft>
                <a:spcPts val="0"/>
              </a:spcAft>
              <a:buSzPts val="2000"/>
              <a:buFont typeface="Garamond" panose="02020404030301010803"/>
              <a:buNone/>
            </a:pPr>
            <a:r>
              <a:rPr lang="en-US">
                <a:sym typeface="+mn-ea"/>
              </a:rPr>
              <a:t>In the first step, unreferenced objects are identified and marked as ready for garbage collection.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In the second step, marked objects are deleted.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Optionally, memory can be compacted after the garbage collector deletes objects, so remaining objects are in a contiguous block at the start of the heap.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compaction process makes it easier to allocate memory to new objects sequentially after the block of memory allocated to existing objects.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All of HotSpot’s garbage collectors implement a generational garbage collection strategy that categorizes objects by age. </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rationale behind generational garbage collection is that most objects are short-lived and will be ready for garbage collection soon after creation.</a:t>
            </a:r>
            <a:endParaRPr lang="en-US"/>
          </a:p>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pPr algn="ctr"/>
            <a:r>
              <a:rPr lang="en-US">
                <a:sym typeface="+mn-ea"/>
              </a:rPr>
              <a:t>FINALIZE() METHOD</a:t>
            </a:r>
            <a:endParaRPr lang="en-US"/>
          </a:p>
        </p:txBody>
      </p:sp>
      <p:sp>
        <p:nvSpPr>
          <p:cNvPr id="5" name="Text Placeholder 4"/>
          <p:cNvSpPr>
            <a:spLocks noGrp="1"/>
          </p:cNvSpPr>
          <p:nvPr>
            <p:ph type="body" sz="quarter" idx="14"/>
          </p:nvPr>
        </p:nvSpPr>
        <p:spPr/>
        <p:txBody>
          <a:bodyPr>
            <a:normAutofit fontScale="70000"/>
          </a:bodyPr>
          <a:p>
            <a:pPr marL="0" lvl="0" indent="0" algn="ctr" rtl="0">
              <a:lnSpc>
                <a:spcPct val="100000"/>
              </a:lnSpc>
              <a:spcBef>
                <a:spcPts val="0"/>
              </a:spcBef>
              <a:spcAft>
                <a:spcPts val="0"/>
              </a:spcAft>
              <a:buSzPts val="2000"/>
              <a:buFont typeface="Garamond" panose="02020404030301010803"/>
              <a:buNone/>
            </a:pPr>
            <a:r>
              <a:rPr lang="en-US">
                <a:sym typeface="+mn-ea"/>
              </a:rPr>
              <a:t>The java.lang.Object.finalize() is called by the garbage collector on an object when garbage collection determines that there are no more references to the object. A subclass overrides the finalize method to dispose of system resources or to perform other cleanup.</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Declaration</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Following is the declaration for java.lang.Object.finalize() method</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protected void finalize()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Parameters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NA</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Return Value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This method does not return a value.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Exception</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Throwable − the Exception raised by this method</a:t>
            </a:r>
            <a:endParaRPr lang="en-US"/>
          </a:p>
          <a:p>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EXAMPLE</a:t>
            </a:r>
            <a:endParaRPr lang="en-US"/>
          </a:p>
        </p:txBody>
      </p:sp>
      <p:sp>
        <p:nvSpPr>
          <p:cNvPr id="4" name="Text Placeholder 3"/>
          <p:cNvSpPr>
            <a:spLocks noGrp="1"/>
          </p:cNvSpPr>
          <p:nvPr>
            <p:ph type="body" sz="quarter" idx="14"/>
          </p:nvPr>
        </p:nvSpPr>
        <p:spPr>
          <a:xfrm>
            <a:off x="408940" y="885825"/>
            <a:ext cx="11160125" cy="5557520"/>
          </a:xfrm>
        </p:spPr>
        <p:txBody>
          <a:bodyPr>
            <a:noAutofit/>
          </a:bodyPr>
          <a:p>
            <a:pPr marL="0" lvl="0" indent="0" algn="ctr" rtl="0">
              <a:lnSpc>
                <a:spcPct val="100000"/>
              </a:lnSpc>
              <a:spcBef>
                <a:spcPts val="0"/>
              </a:spcBef>
              <a:spcAft>
                <a:spcPts val="0"/>
              </a:spcAft>
              <a:buSzPct val="100000"/>
              <a:buFont typeface="Garamond" panose="02020404030301010803"/>
              <a:buNone/>
            </a:pPr>
            <a:r>
              <a:rPr lang="en-US" sz="1800">
                <a:sym typeface="+mn-ea"/>
              </a:rPr>
              <a:t>The following example shows the usage of lang.Object.finalize() method.</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import java.util.*;</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public class ObjectDemo extends GregorianCalendar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public static void main(String[] args)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try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ObjectDemo cal = new ObjectDemo();</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System.out.println("" + cal.getTime());</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System.out.println("Finalizing...");</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cal.finalize();</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System.out.println("Finalized.");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catch (Throwable ex)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ex.printStackTrace(); }</a:t>
            </a:r>
            <a:endParaRPr lang="en-US" sz="1800"/>
          </a:p>
          <a:p>
            <a:pPr marL="0" lvl="0" indent="0" algn="l" rtl="0">
              <a:lnSpc>
                <a:spcPct val="100000"/>
              </a:lnSpc>
              <a:spcBef>
                <a:spcPts val="600"/>
              </a:spcBef>
              <a:spcAft>
                <a:spcPts val="0"/>
              </a:spcAft>
              <a:buSzPct val="100000"/>
              <a:buFont typeface="Garamond" panose="02020404030301010803"/>
              <a:buNone/>
            </a:pPr>
            <a:r>
              <a:rPr lang="en-US" sz="1800">
                <a:sym typeface="+mn-ea"/>
              </a:rPr>
              <a:t>   } </a:t>
            </a:r>
            <a:r>
              <a:rPr lang="en-US" sz="1800">
                <a:solidFill>
                  <a:srgbClr val="FF0000"/>
                </a:solidFill>
                <a:sym typeface="+mn-ea"/>
              </a:rPr>
              <a:t>}</a:t>
            </a:r>
            <a:endParaRPr lang="en-US" sz="1800">
              <a:solidFill>
                <a:srgbClr val="FF0000"/>
              </a:solidFill>
            </a:endParaRPr>
          </a:p>
          <a:p>
            <a:pPr marL="0" marR="0" lvl="0" indent="0" algn="l" rtl="0">
              <a:spcBef>
                <a:spcPts val="0"/>
              </a:spcBef>
              <a:spcAft>
                <a:spcPts val="0"/>
              </a:spcAft>
              <a:buNone/>
            </a:pPr>
            <a:r>
              <a:rPr lang="en-US" sz="1800" b="1">
                <a:solidFill>
                  <a:srgbClr val="FF0000"/>
                </a:solidFill>
                <a:latin typeface="Garamond" panose="02020404030301010803"/>
                <a:ea typeface="Garamond" panose="02020404030301010803"/>
                <a:cs typeface="Garamond" panose="02020404030301010803"/>
                <a:sym typeface="Garamond" panose="02020404030301010803"/>
              </a:rPr>
              <a:t>Output: </a:t>
            </a:r>
            <a:r>
              <a:rPr lang="en-US" sz="1800">
                <a:solidFill>
                  <a:srgbClr val="FF0000"/>
                </a:solidFill>
                <a:latin typeface="Garamond" panose="02020404030301010803"/>
                <a:ea typeface="Garamond" panose="02020404030301010803"/>
                <a:cs typeface="Garamond" panose="02020404030301010803"/>
                <a:sym typeface="Garamond" panose="02020404030301010803"/>
              </a:rPr>
              <a:t>Sat Sep 22 00:27:21 EEST 2012</a:t>
            </a:r>
            <a:endParaRPr lang="en-US" sz="1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rgbClr val="FF0000"/>
                </a:solidFill>
                <a:latin typeface="Garamond" panose="02020404030301010803"/>
                <a:ea typeface="Garamond" panose="02020404030301010803"/>
                <a:cs typeface="Garamond" panose="02020404030301010803"/>
                <a:sym typeface="Garamond" panose="02020404030301010803"/>
              </a:rPr>
              <a:t>Finalizing...</a:t>
            </a:r>
            <a:endParaRPr lang="en-US" sz="1800">
              <a:solidFill>
                <a:srgbClr val="FF0000"/>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rgbClr val="FF0000"/>
                </a:solidFill>
                <a:latin typeface="Garamond" panose="02020404030301010803"/>
                <a:ea typeface="Garamond" panose="02020404030301010803"/>
                <a:cs typeface="Garamond" panose="02020404030301010803"/>
                <a:sym typeface="Garamond" panose="02020404030301010803"/>
              </a:rPr>
              <a:t>Finalized.</a:t>
            </a:r>
            <a:endParaRPr lang="en-US" sz="1800">
              <a:solidFill>
                <a:srgbClr val="FF0000"/>
              </a:solidFill>
              <a:latin typeface="Garamond" panose="02020404030301010803"/>
              <a:ea typeface="Garamond" panose="02020404030301010803"/>
              <a:cs typeface="Garamond" panose="02020404030301010803"/>
              <a:sym typeface="Garamond" panose="02020404030301010803"/>
            </a:endParaRPr>
          </a:p>
          <a:p>
            <a:endParaRPr lang="en-US" sz="1800">
              <a:solidFill>
                <a:srgbClr val="FF0000"/>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r>
              <a:rPr lang="en-US">
                <a:sym typeface="+mn-ea"/>
              </a:rPr>
              <a:t>CHARACTERISTICS OF OOP</a:t>
            </a:r>
            <a:endParaRPr lang="en-US"/>
          </a:p>
        </p:txBody>
      </p:sp>
      <p:sp>
        <p:nvSpPr>
          <p:cNvPr id="4" name="Text Placeholder 3"/>
          <p:cNvSpPr>
            <a:spLocks noGrp="1"/>
          </p:cNvSpPr>
          <p:nvPr>
            <p:ph type="body" sz="quarter" idx="14"/>
          </p:nvPr>
        </p:nvSpPr>
        <p:spPr/>
        <p:txBody>
          <a:bodyPr/>
          <a:p>
            <a:pPr marL="0" lvl="0" indent="-127000" algn="l" rtl="0">
              <a:lnSpc>
                <a:spcPct val="100000"/>
              </a:lnSpc>
              <a:spcBef>
                <a:spcPts val="0"/>
              </a:spcBef>
              <a:spcAft>
                <a:spcPts val="0"/>
              </a:spcAft>
              <a:buSzPts val="2000"/>
              <a:buFont typeface="Arial" panose="020B0604020202020204"/>
              <a:buChar char="•"/>
            </a:pPr>
            <a:r>
              <a:rPr lang="en-US">
                <a:sym typeface="+mn-ea"/>
              </a:rPr>
              <a:t>Object</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Class</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Data Abstraction </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Encapsulation</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Inheritance</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Polymorphism</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Dynamic Binding</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Message Passing</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10235" y="273050"/>
            <a:ext cx="10911840" cy="58540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half" idx="2"/>
          </p:nvPr>
        </p:nvSpPr>
        <p:spPr/>
        <p:txBody>
          <a:bodyPr/>
          <a:p>
            <a:endParaRPr lang="en-US"/>
          </a:p>
        </p:txBody>
      </p:sp>
      <p:pic>
        <p:nvPicPr>
          <p:cNvPr id="3" name="Content Placeholder 2"/>
          <p:cNvPicPr>
            <a:picLocks noChangeAspect="1"/>
          </p:cNvPicPr>
          <p:nvPr>
            <p:ph idx="1"/>
          </p:nvPr>
        </p:nvPicPr>
        <p:blipFill>
          <a:blip r:embed="rId1"/>
          <a:stretch>
            <a:fillRect/>
          </a:stretch>
        </p:blipFill>
        <p:spPr>
          <a:xfrm>
            <a:off x="608965" y="466725"/>
            <a:ext cx="10652125" cy="5768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3050"/>
            <a:ext cx="10027920" cy="751205"/>
          </a:xfrm>
        </p:spPr>
        <p:txBody>
          <a:bodyPr>
            <a:noAutofit/>
          </a:bodyPr>
          <a:p>
            <a:pPr algn="ctr"/>
            <a:r>
              <a:rPr lang="en-US" sz="4400"/>
              <a:t>Encapsulation</a:t>
            </a:r>
            <a:endParaRPr lang="en-US" sz="4400"/>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472440" y="1127760"/>
            <a:ext cx="10838180" cy="49999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333375" y="273050"/>
            <a:ext cx="11324590" cy="5854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78180" y="198120"/>
            <a:ext cx="11263630" cy="5701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09600" y="273685"/>
            <a:ext cx="11027410" cy="58534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610235" y="273685"/>
            <a:ext cx="11212830" cy="58534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194310"/>
            <a:ext cx="10365740" cy="5884545"/>
          </a:xfrm>
        </p:spPr>
        <p:txBody>
          <a:bodyPr>
            <a:normAutofit fontScale="90000"/>
          </a:bodyPr>
          <a:p>
            <a:r>
              <a:rPr lang="en-US" sz="3600" b="1">
                <a:sym typeface="+mn-ea"/>
              </a:rPr>
              <a:t>CLASS &amp; OBJECT</a:t>
            </a:r>
            <a:br>
              <a:rPr lang="en-US" sz="3600"/>
            </a:br>
            <a:r>
              <a:rPr lang="en-US" sz="3600">
                <a:sym typeface="+mn-ea"/>
              </a:rPr>
              <a:t>A </a:t>
            </a:r>
            <a:r>
              <a:rPr lang="en-US" sz="3600" b="1">
                <a:sym typeface="+mn-ea"/>
              </a:rPr>
              <a:t>class</a:t>
            </a:r>
            <a:r>
              <a:rPr lang="en-US" sz="3600">
                <a:sym typeface="+mn-ea"/>
              </a:rPr>
              <a:t> is a data type that allows programmers to create objects. A class provides a definition for an object, describing an object’s attributes (data) and methods (operations).</a:t>
            </a:r>
            <a:br>
              <a:rPr lang="en-US" sz="3600"/>
            </a:br>
            <a:br>
              <a:rPr sz="3600"/>
            </a:br>
            <a:r>
              <a:rPr lang="en-US" sz="3600">
                <a:sym typeface="+mn-ea"/>
              </a:rPr>
              <a:t>An object is an </a:t>
            </a:r>
            <a:r>
              <a:rPr lang="en-US" sz="3600" i="1">
                <a:sym typeface="+mn-ea"/>
              </a:rPr>
              <a:t>instance</a:t>
            </a:r>
            <a:r>
              <a:rPr lang="en-US" sz="3600">
                <a:sym typeface="+mn-ea"/>
              </a:rPr>
              <a:t> of a class.  With one class, you can have as many objects as required.</a:t>
            </a:r>
            <a:br>
              <a:rPr lang="en-US" sz="3600"/>
            </a:br>
            <a:br>
              <a:rPr sz="3600"/>
            </a:br>
            <a:r>
              <a:rPr lang="en-US" sz="3600">
                <a:sym typeface="+mn-ea"/>
              </a:rPr>
              <a:t>This is analogous to a variable and a data type, the class is the data type and the object is the variable.</a:t>
            </a:r>
            <a:br>
              <a:rPr lang="en-US" sz="3600"/>
            </a:br>
            <a:endParaRPr lang="en-US" sz="3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184150"/>
            <a:ext cx="11003915" cy="6457315"/>
          </a:xfrm>
        </p:spPr>
        <p:txBody>
          <a:bodyPr>
            <a:normAutofit/>
          </a:bodyPr>
          <a:p>
            <a:r>
              <a:rPr lang="en-US" sz="2800" b="1">
                <a:sym typeface="+mn-ea"/>
              </a:rPr>
              <a:t>DATA ABSTRACTION</a:t>
            </a:r>
            <a:br>
              <a:rPr lang="en-US" sz="2800"/>
            </a:br>
            <a:r>
              <a:rPr lang="en-US" sz="2800" b="1">
                <a:sym typeface="+mn-ea"/>
              </a:rPr>
              <a:t>Data abstraction</a:t>
            </a:r>
            <a:r>
              <a:rPr lang="en-US" sz="2800">
                <a:sym typeface="+mn-ea"/>
              </a:rPr>
              <a:t> is the process of hiding certain details and showing only essential information to the user.</a:t>
            </a:r>
            <a:br>
              <a:rPr lang="en-US" sz="2800"/>
            </a:br>
            <a:r>
              <a:rPr lang="en-US" sz="2800" b="1">
                <a:sym typeface="+mn-ea"/>
              </a:rPr>
              <a:t>ENCAPSULATION</a:t>
            </a:r>
            <a:br>
              <a:rPr lang="en-US" sz="2800" b="1"/>
            </a:br>
            <a:r>
              <a:rPr lang="en-US" sz="2800" b="1">
                <a:sym typeface="+mn-ea"/>
              </a:rPr>
              <a:t>Encapsulation </a:t>
            </a:r>
            <a:r>
              <a:rPr lang="en-US" sz="2800">
                <a:sym typeface="+mn-ea"/>
              </a:rPr>
              <a:t>is a mechanism of wrapping the data (variables) and code acting on the data (methods) together as a single unit.</a:t>
            </a:r>
            <a:br>
              <a:rPr lang="en-US" sz="2800"/>
            </a:br>
            <a:r>
              <a:rPr lang="en-US" sz="2800" b="1">
                <a:sym typeface="+mn-ea"/>
              </a:rPr>
              <a:t>INHERITANCE</a:t>
            </a:r>
            <a:br>
              <a:rPr lang="en-US" sz="2800" b="1"/>
            </a:br>
            <a:r>
              <a:rPr lang="en-US" sz="2800" b="1">
                <a:sym typeface="+mn-ea"/>
              </a:rPr>
              <a:t>Inheritance</a:t>
            </a:r>
            <a:r>
              <a:rPr lang="en-US" sz="2800">
                <a:sym typeface="+mn-ea"/>
              </a:rPr>
              <a:t> can be defined as the process where one class acquires the properties (methods and fields) of another class. </a:t>
            </a:r>
            <a:br>
              <a:rPr lang="en-US" sz="2800">
                <a:sym typeface="+mn-ea"/>
              </a:rPr>
            </a:br>
            <a:r>
              <a:rPr lang="en-US" sz="2800" b="1">
                <a:sym typeface="+mn-ea"/>
              </a:rPr>
              <a:t>POLYMORPHISM</a:t>
            </a:r>
            <a:br>
              <a:rPr lang="en-US" sz="2800"/>
            </a:br>
            <a:r>
              <a:rPr lang="en-US" sz="2800">
                <a:sym typeface="+mn-ea"/>
              </a:rPr>
              <a:t>An operation exhibits different behaviors in different instances</a:t>
            </a:r>
            <a:br>
              <a:rPr lang="en-US" sz="2800"/>
            </a:br>
            <a:endParaRPr lang="en-US"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394970" y="53975"/>
            <a:ext cx="11652885" cy="6504940"/>
          </a:xfrm>
        </p:spPr>
        <p:txBody>
          <a:bodyPr>
            <a:normAutofit fontScale="90000"/>
          </a:bodyPr>
          <a:p>
            <a:r>
              <a:rPr lang="en-US" sz="3600" b="1">
                <a:sym typeface="+mn-ea"/>
              </a:rPr>
              <a:t>DYNAMIC BINDING</a:t>
            </a:r>
            <a:br>
              <a:rPr lang="en-US" sz="3600" b="1"/>
            </a:br>
            <a:r>
              <a:rPr lang="en-US" sz="3600" b="1">
                <a:sym typeface="+mn-ea"/>
              </a:rPr>
              <a:t>Dynamic binding</a:t>
            </a:r>
            <a:r>
              <a:rPr lang="en-US" sz="3600">
                <a:sym typeface="+mn-ea"/>
              </a:rPr>
              <a:t> also called </a:t>
            </a:r>
            <a:r>
              <a:rPr lang="en-US" sz="3600" b="1">
                <a:sym typeface="+mn-ea"/>
              </a:rPr>
              <a:t>dynamic</a:t>
            </a:r>
            <a:r>
              <a:rPr lang="en-US" sz="3600">
                <a:sym typeface="+mn-ea"/>
              </a:rPr>
              <a:t> dispatch is the process of linking procedure call to a specific sequence of code (method) at run-time. </a:t>
            </a:r>
            <a:br>
              <a:rPr sz="3600"/>
            </a:br>
            <a:r>
              <a:rPr lang="en-US" sz="3600">
                <a:sym typeface="+mn-ea"/>
              </a:rPr>
              <a:t>It </a:t>
            </a:r>
            <a:r>
              <a:rPr lang="en-US" sz="3600" b="1">
                <a:sym typeface="+mn-ea"/>
              </a:rPr>
              <a:t>means</a:t>
            </a:r>
            <a:r>
              <a:rPr lang="en-US" sz="3600">
                <a:sym typeface="+mn-ea"/>
              </a:rPr>
              <a:t> that the code to be executed for a specific procedure call is not known until run-time.</a:t>
            </a:r>
            <a:br>
              <a:rPr sz="3600"/>
            </a:br>
            <a:r>
              <a:rPr lang="en-US" sz="3600">
                <a:sym typeface="+mn-ea"/>
              </a:rPr>
              <a:t> </a:t>
            </a:r>
            <a:r>
              <a:rPr lang="en-US" sz="3600" b="1">
                <a:sym typeface="+mn-ea"/>
              </a:rPr>
              <a:t>Dynamic binding</a:t>
            </a:r>
            <a:r>
              <a:rPr lang="en-US" sz="3600">
                <a:sym typeface="+mn-ea"/>
              </a:rPr>
              <a:t> is also known as late </a:t>
            </a:r>
            <a:r>
              <a:rPr lang="en-US" sz="3600" b="1">
                <a:sym typeface="+mn-ea"/>
              </a:rPr>
              <a:t>binding</a:t>
            </a:r>
            <a:r>
              <a:rPr lang="en-US" sz="3600">
                <a:sym typeface="+mn-ea"/>
              </a:rPr>
              <a:t> or run-time </a:t>
            </a:r>
            <a:r>
              <a:rPr lang="en-US" sz="3600" b="1">
                <a:sym typeface="+mn-ea"/>
              </a:rPr>
              <a:t>binding</a:t>
            </a:r>
            <a:r>
              <a:rPr lang="en-US" sz="3600">
                <a:sym typeface="+mn-ea"/>
              </a:rPr>
              <a:t>.</a:t>
            </a:r>
            <a:br>
              <a:rPr lang="en-US" sz="3600">
                <a:sym typeface="+mn-ea"/>
              </a:rPr>
            </a:br>
            <a:r>
              <a:rPr lang="en-US" sz="3600" b="1">
                <a:sym typeface="+mn-ea"/>
              </a:rPr>
              <a:t>MESSAGE PASSING</a:t>
            </a:r>
            <a:br>
              <a:rPr lang="en-US" sz="3600" b="1">
                <a:sym typeface="+mn-ea"/>
              </a:rPr>
            </a:br>
            <a:r>
              <a:rPr lang="en-US" sz="3600" b="1">
                <a:sym typeface="+mn-ea"/>
              </a:rPr>
              <a:t>Message Passing</a:t>
            </a:r>
            <a:r>
              <a:rPr lang="en-US" sz="3600">
                <a:sym typeface="+mn-ea"/>
              </a:rPr>
              <a:t> is nothing but sending and receiving of information by the objects same as people exchange information.</a:t>
            </a:r>
            <a:br>
              <a:rPr lang="en-US" sz="3600"/>
            </a:br>
            <a:endParaRPr lang="en-US" sz="360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346075"/>
            <a:ext cx="11144250" cy="6013450"/>
          </a:xfrm>
        </p:spPr>
        <p:txBody>
          <a:bodyPr>
            <a:normAutofit fontScale="90000"/>
          </a:bodyPr>
          <a:p>
            <a:br>
              <a:rPr lang="en-US" sz="3200">
                <a:sym typeface="+mn-ea"/>
              </a:rPr>
            </a:br>
            <a:br>
              <a:rPr lang="en-US" sz="3200">
                <a:sym typeface="+mn-ea"/>
              </a:rPr>
            </a:br>
            <a:br>
              <a:rPr lang="en-US" sz="3200">
                <a:sym typeface="+mn-ea"/>
              </a:rPr>
            </a:br>
            <a:r>
              <a:rPr lang="en-US" sz="3200" b="1">
                <a:sym typeface="+mn-ea"/>
              </a:rPr>
              <a:t>FEATURES OF JAVA</a:t>
            </a:r>
            <a:br>
              <a:rPr lang="en-US" sz="3200" b="1">
                <a:sym typeface="+mn-ea"/>
              </a:rPr>
            </a:br>
            <a:r>
              <a:rPr lang="en-US" sz="3200">
                <a:sym typeface="+mn-ea"/>
              </a:rPr>
              <a:t>Object and Class</a:t>
            </a:r>
            <a:br>
              <a:rPr lang="en-US" sz="3200"/>
            </a:br>
            <a:r>
              <a:rPr lang="en-US" sz="3200">
                <a:sym typeface="+mn-ea"/>
              </a:rPr>
              <a:t> Data Abstraction </a:t>
            </a:r>
            <a:br>
              <a:rPr lang="en-US" sz="3200"/>
            </a:br>
            <a:r>
              <a:rPr lang="en-US" sz="3200">
                <a:sym typeface="+mn-ea"/>
              </a:rPr>
              <a:t> Encapsulation</a:t>
            </a:r>
            <a:br>
              <a:rPr lang="en-US" sz="3200"/>
            </a:br>
            <a:r>
              <a:rPr lang="en-US" sz="3200">
                <a:sym typeface="+mn-ea"/>
              </a:rPr>
              <a:t> Inheritance</a:t>
            </a:r>
            <a:br>
              <a:rPr lang="en-US" sz="3200"/>
            </a:br>
            <a:r>
              <a:rPr lang="en-US" sz="3200">
                <a:sym typeface="+mn-ea"/>
              </a:rPr>
              <a:t> Polymorphism</a:t>
            </a:r>
            <a:br>
              <a:rPr lang="en-US" sz="3200"/>
            </a:br>
            <a:r>
              <a:rPr lang="en-US" sz="3200">
                <a:sym typeface="+mn-ea"/>
              </a:rPr>
              <a:t> Dynamic Binding</a:t>
            </a:r>
            <a:br>
              <a:rPr lang="en-US" sz="3200"/>
            </a:br>
            <a:r>
              <a:rPr lang="en-US" sz="3200">
                <a:sym typeface="+mn-ea"/>
              </a:rPr>
              <a:t> Message Passing</a:t>
            </a:r>
            <a:br>
              <a:rPr lang="en-US" sz="3200"/>
            </a:br>
            <a:r>
              <a:rPr lang="en-US" sz="3200">
                <a:sym typeface="+mn-ea"/>
              </a:rPr>
              <a:t> Platform independent</a:t>
            </a:r>
            <a:br>
              <a:rPr lang="en-US" sz="3200"/>
            </a:br>
            <a:r>
              <a:rPr lang="en-US" sz="3200">
                <a:sym typeface="+mn-ea"/>
              </a:rPr>
              <a:t> Compiled and interpreted</a:t>
            </a:r>
            <a:br>
              <a:rPr lang="en-US" sz="3200"/>
            </a:br>
            <a:r>
              <a:rPr lang="en-US" sz="3200">
                <a:sym typeface="+mn-ea"/>
              </a:rPr>
              <a:t> Robust and secure</a:t>
            </a:r>
            <a:br>
              <a:rPr lang="en-US" sz="3200"/>
            </a:br>
            <a:r>
              <a:rPr lang="en-US" sz="3200">
                <a:sym typeface="+mn-ea"/>
              </a:rPr>
              <a:t> Distributed and Multi-threading</a:t>
            </a:r>
            <a:br>
              <a:rPr lang="en-US" sz="3200"/>
            </a:br>
            <a:r>
              <a:rPr lang="en-US" sz="3200">
                <a:sym typeface="+mn-ea"/>
              </a:rPr>
              <a:t> Dynamic and extensible</a:t>
            </a:r>
            <a:br>
              <a:rPr lang="en-US" sz="3200"/>
            </a:br>
            <a:br>
              <a:rPr lang="en-US"/>
            </a:br>
            <a:br>
              <a:rPr lang="en-US"/>
            </a:b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352425" y="262255"/>
            <a:ext cx="11804015" cy="5361305"/>
          </a:xfrm>
        </p:spPr>
        <p:txBody>
          <a:bodyPr>
            <a:normAutofit fontScale="90000"/>
          </a:bodyPr>
          <a:p>
            <a:r>
              <a:rPr lang="en-US" sz="2800" b="1">
                <a:sym typeface="+mn-ea"/>
              </a:rPr>
              <a:t>JAVA BUZZWORDS</a:t>
            </a:r>
            <a:br>
              <a:rPr lang="en-US" sz="2800" b="1"/>
            </a:br>
            <a:r>
              <a:rPr lang="en-US" sz="2800">
                <a:sym typeface="+mn-ea"/>
              </a:rPr>
              <a:t>Platform independent</a:t>
            </a:r>
            <a:br>
              <a:rPr lang="en-US" sz="2800"/>
            </a:br>
            <a:r>
              <a:rPr lang="en-US" sz="2800">
                <a:sym typeface="+mn-ea"/>
              </a:rPr>
              <a:t>“Write once and run anywhere”</a:t>
            </a:r>
            <a:br>
              <a:rPr lang="en-US" sz="2800"/>
            </a:br>
            <a:r>
              <a:rPr lang="en-US" sz="2800">
                <a:sym typeface="+mn-ea"/>
              </a:rPr>
              <a:t>Secure</a:t>
            </a:r>
            <a:br>
              <a:rPr lang="en-US" sz="2800"/>
            </a:br>
            <a:r>
              <a:rPr lang="en-US" sz="2800">
                <a:sym typeface="+mn-ea"/>
              </a:rPr>
              <a:t>Based on public key encryption and helps to design virus free systems</a:t>
            </a:r>
            <a:br>
              <a:rPr lang="en-US" sz="2800"/>
            </a:br>
            <a:r>
              <a:rPr lang="en-US" sz="2800">
                <a:sym typeface="+mn-ea"/>
              </a:rPr>
              <a:t>Architectural and Neutral</a:t>
            </a:r>
            <a:br>
              <a:rPr lang="en-US" sz="2800"/>
            </a:br>
            <a:r>
              <a:rPr lang="en-US" sz="2800">
                <a:sym typeface="+mn-ea"/>
              </a:rPr>
              <a:t>Ability of generating Architectural-neutral objects that can run on multiple processors</a:t>
            </a:r>
            <a:br>
              <a:rPr lang="en-US" sz="2800"/>
            </a:br>
            <a:r>
              <a:rPr lang="en-US" sz="2800">
                <a:sym typeface="+mn-ea"/>
              </a:rPr>
              <a:t>Portable</a:t>
            </a:r>
            <a:br>
              <a:rPr lang="en-US" sz="2800"/>
            </a:br>
            <a:r>
              <a:rPr lang="en-US" sz="2800">
                <a:sym typeface="+mn-ea"/>
              </a:rPr>
              <a:t>Uses a compiler that is written using ANSI C and POSIX sub suit making it portable</a:t>
            </a:r>
            <a:br>
              <a:rPr lang="en-US" sz="2800"/>
            </a:br>
            <a:r>
              <a:rPr lang="en-US" sz="2800">
                <a:sym typeface="+mn-ea"/>
              </a:rPr>
              <a:t>Robust</a:t>
            </a:r>
            <a:br>
              <a:rPr lang="en-US" sz="2800"/>
            </a:br>
            <a:r>
              <a:rPr lang="en-US" sz="2800">
                <a:sym typeface="+mn-ea"/>
              </a:rPr>
              <a:t>Eliminates the most number of errors in the compile time itself</a:t>
            </a:r>
            <a:br>
              <a:rPr lang="en-US" sz="2800"/>
            </a:br>
            <a:r>
              <a:rPr lang="en-US" sz="2800">
                <a:sym typeface="+mn-ea"/>
              </a:rPr>
              <a:t>Multi-Threading</a:t>
            </a:r>
            <a:br>
              <a:rPr lang="en-US" sz="2800"/>
            </a:br>
            <a:r>
              <a:rPr lang="en-US" sz="2800">
                <a:sym typeface="+mn-ea"/>
              </a:rPr>
              <a:t>Capable to execute code simultaneously above multiple processors at a time.</a:t>
            </a:r>
            <a:br>
              <a:rPr lang="en-US" sz="2800"/>
            </a:br>
            <a:endParaRPr 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half" idx="2"/>
          </p:nvPr>
        </p:nvSpPr>
        <p:spPr/>
        <p:txBody>
          <a:bodyPr/>
          <a:p>
            <a:endParaRPr lang="en-US"/>
          </a:p>
        </p:txBody>
      </p:sp>
      <p:pic>
        <p:nvPicPr>
          <p:cNvPr id="3" name="Picture Placeholder 2"/>
          <p:cNvPicPr>
            <a:picLocks noChangeAspect="1"/>
          </p:cNvPicPr>
          <p:nvPr>
            <p:ph type="pic" idx="1"/>
          </p:nvPr>
        </p:nvPicPr>
        <p:blipFill>
          <a:blip r:embed="rId1"/>
          <a:stretch>
            <a:fillRect/>
          </a:stretch>
        </p:blipFill>
        <p:spPr>
          <a:xfrm>
            <a:off x="805180" y="186055"/>
            <a:ext cx="10637520" cy="61042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2001520" y="313690"/>
            <a:ext cx="7865745" cy="5437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1557020" y="353695"/>
            <a:ext cx="9580245" cy="58839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1330325" y="226695"/>
            <a:ext cx="9846310" cy="61099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p:txBody>
          <a:bodyPr/>
          <a:p>
            <a:endParaRPr lang="en-US"/>
          </a:p>
        </p:txBody>
      </p:sp>
      <p:pic>
        <p:nvPicPr>
          <p:cNvPr id="5" name="Content Placeholder 4"/>
          <p:cNvPicPr>
            <a:picLocks noChangeAspect="1"/>
          </p:cNvPicPr>
          <p:nvPr>
            <p:ph sz="quarter" idx="4"/>
          </p:nvPr>
        </p:nvPicPr>
        <p:blipFill>
          <a:blip r:embed="rId1"/>
          <a:stretch>
            <a:fillRect/>
          </a:stretch>
        </p:blipFill>
        <p:spPr>
          <a:xfrm>
            <a:off x="6182360" y="31115"/>
            <a:ext cx="5574030" cy="2927985"/>
          </a:xfrm>
          <a:prstGeom prst="rect">
            <a:avLst/>
          </a:prstGeom>
        </p:spPr>
      </p:pic>
      <p:pic>
        <p:nvPicPr>
          <p:cNvPr id="6" name="Content Placeholder 5"/>
          <p:cNvPicPr>
            <a:picLocks noChangeAspect="1"/>
          </p:cNvPicPr>
          <p:nvPr>
            <p:ph sz="half" idx="2"/>
          </p:nvPr>
        </p:nvPicPr>
        <p:blipFill>
          <a:blip r:embed="rId2"/>
          <a:stretch>
            <a:fillRect/>
          </a:stretch>
        </p:blipFill>
        <p:spPr>
          <a:xfrm>
            <a:off x="337185" y="1535430"/>
            <a:ext cx="5317490" cy="4085590"/>
          </a:xfrm>
          <a:prstGeom prst="rect">
            <a:avLst/>
          </a:prstGeom>
        </p:spPr>
      </p:pic>
      <p:pic>
        <p:nvPicPr>
          <p:cNvPr id="9" name="Picture 8"/>
          <p:cNvPicPr>
            <a:picLocks noChangeAspect="1"/>
          </p:cNvPicPr>
          <p:nvPr/>
        </p:nvPicPr>
        <p:blipFill>
          <a:blip r:embed="rId3"/>
          <a:stretch>
            <a:fillRect/>
          </a:stretch>
        </p:blipFill>
        <p:spPr>
          <a:xfrm>
            <a:off x="5894705" y="2959100"/>
            <a:ext cx="6321425" cy="37871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idx="1"/>
          </p:nvPr>
        </p:nvSpPr>
        <p:spPr/>
        <p:txBody>
          <a:bodyPr/>
          <a:p>
            <a:r>
              <a:rPr lang="en-US"/>
              <a:t>Syntax for java program</a:t>
            </a:r>
            <a:endParaRPr lang="en-US"/>
          </a:p>
        </p:txBody>
      </p:sp>
      <p:sp>
        <p:nvSpPr>
          <p:cNvPr id="6" name="Content Placeholder 5"/>
          <p:cNvSpPr>
            <a:spLocks noGrp="1"/>
          </p:cNvSpPr>
          <p:nvPr>
            <p:ph sz="half" idx="2"/>
          </p:nvPr>
        </p:nvSpPr>
        <p:spPr/>
        <p:txBody>
          <a:bodyPr>
            <a:normAutofit fontScale="90000" lnSpcReduction="10000"/>
          </a:bodyPr>
          <a:p>
            <a:pPr marL="0" lvl="0" indent="0" algn="l" rtl="0">
              <a:lnSpc>
                <a:spcPct val="100000"/>
              </a:lnSpc>
              <a:spcBef>
                <a:spcPts val="0"/>
              </a:spcBef>
              <a:spcAft>
                <a:spcPts val="0"/>
              </a:spcAft>
              <a:buSzPts val="2000"/>
              <a:buFont typeface="Garamond" panose="02020404030301010803"/>
              <a:buNone/>
            </a:pPr>
            <a:r>
              <a:rPr lang="en-US">
                <a:sym typeface="+mn-ea"/>
              </a:rPr>
              <a:t>class classname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public static void main (String a[])</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Block of statements</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pPr marL="0" marR="0" lvl="0" indent="0" algn="l" rtl="0">
              <a:spcBef>
                <a:spcPts val="0"/>
              </a:spcBef>
              <a:spcAft>
                <a:spcPts val="0"/>
              </a:spcAft>
              <a:buNone/>
            </a:pPr>
            <a:r>
              <a:rPr lang="en-US" u="sng">
                <a:solidFill>
                  <a:schemeClr val="dk1"/>
                </a:solidFill>
                <a:latin typeface="Garamond" panose="02020404030301010803"/>
                <a:ea typeface="Garamond" panose="02020404030301010803"/>
                <a:cs typeface="Garamond" panose="02020404030301010803"/>
                <a:sym typeface="Garamond" panose="02020404030301010803"/>
              </a:rPr>
              <a:t>Note:</a:t>
            </a:r>
            <a:endParaRPr lang="en-US" u="sng">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114300" algn="l" rtl="0">
              <a:spcBef>
                <a:spcPts val="0"/>
              </a:spcBef>
              <a:spcAft>
                <a:spcPts val="0"/>
              </a:spcAft>
              <a:buClr>
                <a:schemeClr val="dk1"/>
              </a:buClr>
              <a:buSzPts val="1800"/>
              <a:buFont typeface="Arial" panose="020B0604020202020204"/>
              <a:buChar char="•"/>
            </a:pPr>
            <a:r>
              <a:rPr lang="en-US">
                <a:solidFill>
                  <a:schemeClr val="dk1"/>
                </a:solidFill>
                <a:latin typeface="Garamond" panose="02020404030301010803"/>
                <a:ea typeface="Garamond" panose="02020404030301010803"/>
                <a:cs typeface="Garamond" panose="02020404030301010803"/>
                <a:sym typeface="Garamond" panose="02020404030301010803"/>
              </a:rPr>
              <a:t> Java is case sensitive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114300" algn="l" rtl="0">
              <a:spcBef>
                <a:spcPts val="0"/>
              </a:spcBef>
              <a:spcAft>
                <a:spcPts val="0"/>
              </a:spcAft>
              <a:buClr>
                <a:schemeClr val="dk1"/>
              </a:buClr>
              <a:buSzPts val="1800"/>
              <a:buFont typeface="Arial" panose="020B0604020202020204"/>
              <a:buChar char="•"/>
            </a:pPr>
            <a:r>
              <a:rPr lang="en-US">
                <a:solidFill>
                  <a:schemeClr val="dk1"/>
                </a:solidFill>
                <a:latin typeface="Garamond" panose="02020404030301010803"/>
                <a:ea typeface="Garamond" panose="02020404030301010803"/>
                <a:cs typeface="Garamond" panose="02020404030301010803"/>
                <a:sym typeface="Garamond" panose="02020404030301010803"/>
              </a:rPr>
              <a:t> class name first letter should be capital</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114300" algn="l" rtl="0">
              <a:spcBef>
                <a:spcPts val="0"/>
              </a:spcBef>
              <a:spcAft>
                <a:spcPts val="0"/>
              </a:spcAft>
              <a:buClr>
                <a:schemeClr val="dk1"/>
              </a:buClr>
              <a:buSzPts val="1800"/>
              <a:buFont typeface="Arial" panose="020B0604020202020204"/>
              <a:buChar char="•"/>
            </a:pPr>
            <a:r>
              <a:rPr lang="en-US">
                <a:solidFill>
                  <a:schemeClr val="dk1"/>
                </a:solidFill>
                <a:latin typeface="Garamond" panose="02020404030301010803"/>
                <a:ea typeface="Garamond" panose="02020404030301010803"/>
                <a:cs typeface="Garamond" panose="02020404030301010803"/>
                <a:sym typeface="Garamond" panose="02020404030301010803"/>
              </a:rPr>
              <a:t> Every statement should end with semicolon</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7" name="Text Placeholder 6"/>
          <p:cNvSpPr>
            <a:spLocks noGrp="1"/>
          </p:cNvSpPr>
          <p:nvPr>
            <p:ph type="body" sz="quarter" idx="3"/>
          </p:nvPr>
        </p:nvSpPr>
        <p:spPr/>
        <p:txBody>
          <a:bodyPr/>
          <a:p>
            <a:r>
              <a:rPr lang="en-US"/>
              <a:t>simple program</a:t>
            </a:r>
            <a:endParaRPr lang="en-US"/>
          </a:p>
        </p:txBody>
      </p:sp>
      <p:sp>
        <p:nvSpPr>
          <p:cNvPr id="8" name="Content Placeholder 7"/>
          <p:cNvSpPr>
            <a:spLocks noGrp="1"/>
          </p:cNvSpPr>
          <p:nvPr>
            <p:ph sz="quarter" idx="4"/>
          </p:nvPr>
        </p:nvSpPr>
        <p:spPr/>
        <p:txBody>
          <a:bodyPr>
            <a:normAutofit lnSpcReduction="10000"/>
          </a:bodyPr>
          <a:p>
            <a:pPr marL="0" lvl="0" indent="0" algn="l" rtl="0">
              <a:lnSpc>
                <a:spcPct val="100000"/>
              </a:lnSpc>
              <a:spcBef>
                <a:spcPts val="0"/>
              </a:spcBef>
              <a:spcAft>
                <a:spcPts val="0"/>
              </a:spcAft>
              <a:buSzPts val="2000"/>
              <a:buFont typeface="Garamond" panose="02020404030301010803"/>
              <a:buNone/>
            </a:pPr>
            <a:r>
              <a:rPr lang="en-US">
                <a:sym typeface="+mn-ea"/>
              </a:rPr>
              <a:t>class First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public static void main (String a[])</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System.out.print(“First java program”);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a:t>
            </a:r>
            <a:endParaRPr lang="en-US">
              <a:sym typeface="+mn-ea"/>
            </a:endParaRPr>
          </a:p>
          <a:p>
            <a:pPr marL="0" marR="0" lvl="0" indent="0" algn="l" rtl="0">
              <a:spcBef>
                <a:spcPts val="0"/>
              </a:spcBef>
              <a:spcAft>
                <a:spcPts val="0"/>
              </a:spcAft>
              <a:buNone/>
            </a:pPr>
            <a:r>
              <a:rPr lang="en-US" u="sng">
                <a:solidFill>
                  <a:schemeClr val="dk1"/>
                </a:solidFill>
                <a:latin typeface="Garamond" panose="02020404030301010803"/>
                <a:ea typeface="Garamond" panose="02020404030301010803"/>
                <a:cs typeface="Garamond" panose="02020404030301010803"/>
                <a:sym typeface="Garamond" panose="02020404030301010803"/>
              </a:rPr>
              <a:t>keywords:</a:t>
            </a:r>
            <a:endParaRPr lang="en-US" u="sng">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class,  public, static, void</a:t>
            </a:r>
            <a:endParaRPr lang="en-US"/>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half" idx="2"/>
          </p:nvPr>
        </p:nvSpPr>
        <p:spPr/>
        <p:txBody>
          <a:bodyPr/>
          <a:p>
            <a:endParaRPr lang="en-US"/>
          </a:p>
        </p:txBody>
      </p:sp>
      <p:pic>
        <p:nvPicPr>
          <p:cNvPr id="3" name="Picture Placeholder 2"/>
          <p:cNvPicPr>
            <a:picLocks noChangeAspect="1"/>
          </p:cNvPicPr>
          <p:nvPr>
            <p:ph type="pic" idx="1"/>
          </p:nvPr>
        </p:nvPicPr>
        <p:blipFill>
          <a:blip r:embed="rId1"/>
          <a:stretch>
            <a:fillRect/>
          </a:stretch>
        </p:blipFill>
        <p:spPr>
          <a:xfrm>
            <a:off x="1779905" y="300990"/>
            <a:ext cx="8883015" cy="59366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a:bodyPr>
          <a:p>
            <a:r>
              <a:rPr lang="en-US">
                <a:sym typeface="+mn-ea"/>
              </a:rPr>
              <a:t>DOCUMENTATION SECTION</a:t>
            </a:r>
            <a:endParaRPr lang="en-US"/>
          </a:p>
        </p:txBody>
      </p:sp>
      <p:sp>
        <p:nvSpPr>
          <p:cNvPr id="6" name="Text Placeholder 5"/>
          <p:cNvSpPr>
            <a:spLocks noGrp="1"/>
          </p:cNvSpPr>
          <p:nvPr>
            <p:ph type="body" sz="quarter" idx="14"/>
          </p:nvPr>
        </p:nvSpPr>
        <p:spPr/>
        <p:txBody>
          <a:bodyPr>
            <a:normAutofit fontScale="60000"/>
          </a:bodyPr>
          <a:p>
            <a:pPr marL="0" lvl="0" indent="-117475" algn="l" rtl="0">
              <a:lnSpc>
                <a:spcPct val="100000"/>
              </a:lnSpc>
              <a:spcBef>
                <a:spcPts val="0"/>
              </a:spcBef>
              <a:spcAft>
                <a:spcPts val="0"/>
              </a:spcAft>
              <a:buSzPct val="100000"/>
              <a:buFont typeface="Arial" panose="020B0604020202020204"/>
              <a:buChar char="•"/>
            </a:pPr>
            <a:r>
              <a:rPr lang="en-US">
                <a:sym typeface="+mn-ea"/>
              </a:rPr>
              <a:t>Used for writing comment lines</a:t>
            </a:r>
            <a:endParaRPr lang="en-US"/>
          </a:p>
          <a:p>
            <a:pPr marL="0" lvl="0" indent="-117475" algn="l" rtl="0">
              <a:lnSpc>
                <a:spcPct val="100000"/>
              </a:lnSpc>
              <a:spcBef>
                <a:spcPts val="600"/>
              </a:spcBef>
              <a:spcAft>
                <a:spcPts val="0"/>
              </a:spcAft>
              <a:buSzPct val="100000"/>
              <a:buFont typeface="Arial" panose="020B0604020202020204"/>
              <a:buChar char="•"/>
            </a:pPr>
            <a:r>
              <a:rPr lang="en-US">
                <a:sym typeface="+mn-ea"/>
              </a:rPr>
              <a:t> Ignored by compiler</a:t>
            </a:r>
            <a:endParaRPr lang="en-US"/>
          </a:p>
          <a:p>
            <a:pPr marL="0" lvl="0" indent="0" algn="l" rtl="0">
              <a:lnSpc>
                <a:spcPct val="100000"/>
              </a:lnSpc>
              <a:spcBef>
                <a:spcPts val="600"/>
              </a:spcBef>
              <a:spcAft>
                <a:spcPts val="0"/>
              </a:spcAft>
              <a:buSzPct val="100000"/>
              <a:buFont typeface="Garamond" panose="02020404030301010803"/>
              <a:buNone/>
            </a:pP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3 ways:</a:t>
            </a:r>
            <a:endParaRPr lang="en-US"/>
          </a:p>
          <a:p>
            <a:pPr marL="457200" lvl="0" indent="-457200" algn="l" rtl="0">
              <a:lnSpc>
                <a:spcPct val="100000"/>
              </a:lnSpc>
              <a:spcBef>
                <a:spcPts val="600"/>
              </a:spcBef>
              <a:spcAft>
                <a:spcPts val="0"/>
              </a:spcAft>
              <a:buSzPct val="100000"/>
              <a:buFont typeface="Noto Sans Symbols"/>
              <a:buChar char="⮚"/>
            </a:pPr>
            <a:r>
              <a:rPr lang="en-US">
                <a:sym typeface="+mn-ea"/>
              </a:rPr>
              <a:t>//        </a:t>
            </a:r>
            <a:endParaRPr lang="en-US"/>
          </a:p>
          <a:p>
            <a:pPr marL="457200" lvl="0" indent="-457200" algn="l" rtl="0">
              <a:lnSpc>
                <a:spcPct val="100000"/>
              </a:lnSpc>
              <a:spcBef>
                <a:spcPts val="600"/>
              </a:spcBef>
              <a:spcAft>
                <a:spcPts val="0"/>
              </a:spcAft>
              <a:buSzPct val="100000"/>
              <a:buFont typeface="Garamond" panose="02020404030301010803"/>
              <a:buNone/>
            </a:pPr>
            <a:r>
              <a:rPr lang="en-US">
                <a:sym typeface="+mn-ea"/>
              </a:rPr>
              <a:t>        This is for single line  Ex: //Welcome to Java program</a:t>
            </a:r>
            <a:endParaRPr lang="en-US"/>
          </a:p>
          <a:p>
            <a:pPr marL="457200" lvl="0" indent="-457200" algn="l" rtl="0">
              <a:lnSpc>
                <a:spcPct val="100000"/>
              </a:lnSpc>
              <a:spcBef>
                <a:spcPts val="600"/>
              </a:spcBef>
              <a:spcAft>
                <a:spcPts val="0"/>
              </a:spcAft>
              <a:buSzPct val="100000"/>
              <a:buFont typeface="Garamond" panose="02020404030301010803"/>
              <a:buNone/>
            </a:pPr>
            <a:endParaRPr lang="en-US"/>
          </a:p>
          <a:p>
            <a:pPr marL="457200" lvl="0" indent="-457200" algn="l" rtl="0">
              <a:lnSpc>
                <a:spcPct val="100000"/>
              </a:lnSpc>
              <a:spcBef>
                <a:spcPts val="600"/>
              </a:spcBef>
              <a:spcAft>
                <a:spcPts val="0"/>
              </a:spcAft>
              <a:buSzPct val="100000"/>
              <a:buFont typeface="Noto Sans Symbols"/>
              <a:buChar char="⮚"/>
            </a:pPr>
            <a:r>
              <a:rPr lang="en-US">
                <a:sym typeface="+mn-ea"/>
              </a:rPr>
              <a:t>/*         */</a:t>
            </a:r>
            <a:endParaRPr lang="en-US"/>
          </a:p>
          <a:p>
            <a:pPr marL="457200" lvl="0" indent="-457200" algn="l" rtl="0">
              <a:lnSpc>
                <a:spcPct val="100000"/>
              </a:lnSpc>
              <a:spcBef>
                <a:spcPts val="600"/>
              </a:spcBef>
              <a:spcAft>
                <a:spcPts val="0"/>
              </a:spcAft>
              <a:buSzPct val="100000"/>
              <a:buFont typeface="Garamond" panose="02020404030301010803"/>
              <a:buNone/>
            </a:pPr>
            <a:r>
              <a:rPr lang="en-US">
                <a:sym typeface="+mn-ea"/>
              </a:rPr>
              <a:t>        This is for multiple lines  Ex: /* Welcome to </a:t>
            </a:r>
            <a:endParaRPr lang="en-US"/>
          </a:p>
          <a:p>
            <a:pPr marL="457200" lvl="0" indent="-457200" algn="l" rtl="0">
              <a:lnSpc>
                <a:spcPct val="100000"/>
              </a:lnSpc>
              <a:spcBef>
                <a:spcPts val="600"/>
              </a:spcBef>
              <a:spcAft>
                <a:spcPts val="0"/>
              </a:spcAft>
              <a:buSzPct val="100000"/>
              <a:buFont typeface="Garamond" panose="02020404030301010803"/>
              <a:buNone/>
            </a:pPr>
            <a:r>
              <a:rPr lang="en-US">
                <a:sym typeface="+mn-ea"/>
              </a:rPr>
              <a:t>                                                     Java Program */</a:t>
            </a:r>
            <a:endParaRPr lang="en-US"/>
          </a:p>
          <a:p>
            <a:pPr marL="457200" lvl="0" indent="-457200" algn="l" rtl="0">
              <a:lnSpc>
                <a:spcPct val="100000"/>
              </a:lnSpc>
              <a:spcBef>
                <a:spcPts val="600"/>
              </a:spcBef>
              <a:spcAft>
                <a:spcPts val="0"/>
              </a:spcAft>
              <a:buSzPct val="100000"/>
              <a:buFont typeface="Garamond" panose="02020404030301010803"/>
              <a:buNone/>
            </a:pPr>
            <a:endParaRPr lang="en-US"/>
          </a:p>
          <a:p>
            <a:pPr marL="457200" lvl="0" indent="-457200" algn="l" rtl="0">
              <a:lnSpc>
                <a:spcPct val="100000"/>
              </a:lnSpc>
              <a:spcBef>
                <a:spcPts val="600"/>
              </a:spcBef>
              <a:spcAft>
                <a:spcPts val="0"/>
              </a:spcAft>
              <a:buSzPct val="100000"/>
              <a:buFont typeface="Noto Sans Symbols"/>
              <a:buChar char="⮚"/>
            </a:pPr>
            <a:r>
              <a:rPr lang="en-US">
                <a:sym typeface="+mn-ea"/>
              </a:rPr>
              <a:t>/**       */</a:t>
            </a:r>
            <a:endParaRPr lang="en-US"/>
          </a:p>
          <a:p>
            <a:pPr marL="457200" lvl="0" indent="-457200" algn="l" rtl="0">
              <a:lnSpc>
                <a:spcPct val="100000"/>
              </a:lnSpc>
              <a:spcBef>
                <a:spcPts val="600"/>
              </a:spcBef>
              <a:spcAft>
                <a:spcPts val="0"/>
              </a:spcAft>
              <a:buSzPct val="100000"/>
              <a:buFont typeface="Garamond" panose="02020404030301010803"/>
              <a:buNone/>
            </a:pPr>
            <a:r>
              <a:rPr lang="en-US">
                <a:sym typeface="+mn-ea"/>
              </a:rPr>
              <a:t>       This is used to generate automatic comment</a:t>
            </a:r>
            <a:endParaRPr lang="en-US"/>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633730" y="594360"/>
            <a:ext cx="11230610" cy="5830570"/>
          </a:xfrm>
        </p:spPr>
        <p:txBody>
          <a:bodyPr>
            <a:normAutofit fontScale="90000"/>
          </a:bodyPr>
          <a:p>
            <a:r>
              <a:rPr lang="en-US" sz="2400">
                <a:sym typeface="+mn-ea"/>
              </a:rPr>
              <a:t>PACKAGE STATEMENT</a:t>
            </a:r>
            <a:br>
              <a:rPr lang="en-US" sz="2400">
                <a:sym typeface="+mn-ea"/>
              </a:rPr>
            </a:br>
            <a:r>
              <a:rPr lang="en-US" sz="2400" b="1">
                <a:sym typeface="+mn-ea"/>
              </a:rPr>
              <a:t>Java packages</a:t>
            </a:r>
            <a:r>
              <a:rPr lang="en-US" sz="2400">
                <a:sym typeface="+mn-ea"/>
              </a:rPr>
              <a:t> are a mechanism to group </a:t>
            </a:r>
            <a:r>
              <a:rPr lang="en-US" sz="2400" b="1">
                <a:sym typeface="+mn-ea"/>
              </a:rPr>
              <a:t>Java</a:t>
            </a:r>
            <a:r>
              <a:rPr lang="en-US" sz="2400">
                <a:sym typeface="+mn-ea"/>
              </a:rPr>
              <a:t> classes that are related to each other, into the same "group" (</a:t>
            </a:r>
            <a:r>
              <a:rPr lang="en-US" sz="2400" b="1">
                <a:sym typeface="+mn-ea"/>
              </a:rPr>
              <a:t>package</a:t>
            </a:r>
            <a:r>
              <a:rPr lang="en-US" sz="2400">
                <a:sym typeface="+mn-ea"/>
              </a:rPr>
              <a:t>)</a:t>
            </a:r>
            <a:br>
              <a:rPr lang="en-US" sz="2400"/>
            </a:br>
            <a:br>
              <a:rPr lang="en-US" sz="2400"/>
            </a:br>
            <a:r>
              <a:rPr lang="en-US" sz="2400">
                <a:sym typeface="+mn-ea"/>
              </a:rPr>
              <a:t>Ex: package Employee</a:t>
            </a:r>
            <a:br>
              <a:rPr lang="en-US" sz="2400"/>
            </a:br>
            <a:r>
              <a:rPr lang="en-US" sz="2400">
                <a:sym typeface="+mn-ea"/>
              </a:rPr>
              <a:t>IMPORT STATEMENTS</a:t>
            </a:r>
            <a:br>
              <a:rPr lang="en-US" sz="2400"/>
            </a:br>
            <a:r>
              <a:rPr lang="en-US" sz="2400">
                <a:sym typeface="+mn-ea"/>
              </a:rPr>
              <a:t>To </a:t>
            </a:r>
            <a:r>
              <a:rPr lang="en-US" sz="2400" b="1">
                <a:sym typeface="+mn-ea"/>
              </a:rPr>
              <a:t>import java</a:t>
            </a:r>
            <a:r>
              <a:rPr lang="en-US" sz="2400">
                <a:sym typeface="+mn-ea"/>
              </a:rPr>
              <a:t> package into a class, we need to use </a:t>
            </a:r>
            <a:r>
              <a:rPr lang="en-US" sz="2400" b="1">
                <a:sym typeface="+mn-ea"/>
              </a:rPr>
              <a:t>java </a:t>
            </a:r>
            <a:r>
              <a:rPr lang="en-US" sz="2400" b="1" u="sng">
                <a:sym typeface="+mn-ea"/>
              </a:rPr>
              <a:t>import</a:t>
            </a:r>
            <a:r>
              <a:rPr lang="en-US" sz="2400">
                <a:sym typeface="+mn-ea"/>
              </a:rPr>
              <a:t> keyword which is used to access package and its classes into the </a:t>
            </a:r>
            <a:r>
              <a:rPr lang="en-US" sz="2400" b="1">
                <a:sym typeface="+mn-ea"/>
              </a:rPr>
              <a:t>java</a:t>
            </a:r>
            <a:r>
              <a:rPr lang="en-US" sz="2400">
                <a:sym typeface="+mn-ea"/>
              </a:rPr>
              <a:t> program</a:t>
            </a:r>
            <a:br>
              <a:rPr lang="en-US" sz="2400"/>
            </a:br>
            <a:br>
              <a:rPr lang="en-US" sz="2400"/>
            </a:br>
            <a:r>
              <a:rPr lang="en-US" sz="2400">
                <a:sym typeface="+mn-ea"/>
              </a:rPr>
              <a:t>Can </a:t>
            </a:r>
            <a:r>
              <a:rPr lang="en-US" sz="2400" b="1">
                <a:sym typeface="+mn-ea"/>
              </a:rPr>
              <a:t>import </a:t>
            </a:r>
            <a:r>
              <a:rPr lang="en-US" sz="2400">
                <a:sym typeface="+mn-ea"/>
              </a:rPr>
              <a:t>built-in and user-defined packages</a:t>
            </a:r>
            <a:br>
              <a:rPr lang="en-US" sz="2400"/>
            </a:br>
            <a:br>
              <a:rPr lang="en-US" sz="2400"/>
            </a:br>
            <a:r>
              <a:rPr lang="en-US" sz="2400">
                <a:sym typeface="+mn-ea"/>
              </a:rPr>
              <a:t>Ex: import java.lang.Math.*;</a:t>
            </a:r>
            <a:br>
              <a:rPr lang="en-US" sz="2400"/>
            </a:br>
            <a:r>
              <a:rPr lang="en-US" sz="2400">
                <a:sym typeface="+mn-ea"/>
              </a:rPr>
              <a:t>Import java.util.*;</a:t>
            </a:r>
            <a:br>
              <a:rPr lang="en-US" sz="2400">
                <a:sym typeface="+mn-ea"/>
              </a:rPr>
            </a:br>
            <a:r>
              <a:rPr lang="en-US" sz="2400">
                <a:sym typeface="+mn-ea"/>
              </a:rPr>
              <a:t>INTERFACE STATEMENTS</a:t>
            </a:r>
            <a:br>
              <a:rPr lang="en-US" sz="2400"/>
            </a:br>
            <a:r>
              <a:rPr lang="en-US" sz="2400">
                <a:sym typeface="+mn-ea"/>
              </a:rPr>
              <a:t>Used to achieve multiple inheritance</a:t>
            </a:r>
            <a:br>
              <a:rPr lang="en-US" sz="2400"/>
            </a:br>
            <a:br>
              <a:rPr lang="en-US" sz="2400"/>
            </a:br>
            <a:br>
              <a:rPr lang="en-US" sz="2400"/>
            </a:br>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269875"/>
            <a:ext cx="10365740" cy="6036945"/>
          </a:xfrm>
        </p:spPr>
        <p:txBody>
          <a:bodyPr>
            <a:normAutofit fontScale="90000"/>
          </a:bodyPr>
          <a:p>
            <a:r>
              <a:rPr lang="en-US" sz="2800" b="1">
                <a:sym typeface="+mn-ea"/>
              </a:rPr>
              <a:t>CLASS DEFINITIONS</a:t>
            </a:r>
            <a:br>
              <a:rPr lang="en-US" sz="2800" b="1"/>
            </a:br>
            <a:r>
              <a:rPr lang="en-US" sz="2800">
                <a:sym typeface="+mn-ea"/>
              </a:rPr>
              <a:t>Any number of classes can be defined</a:t>
            </a:r>
            <a:br>
              <a:rPr lang="en-US" sz="2800"/>
            </a:br>
            <a:r>
              <a:rPr lang="en-US" sz="2800">
                <a:sym typeface="+mn-ea"/>
              </a:rPr>
              <a:t>All the objects of class should be created in main method.</a:t>
            </a:r>
            <a:br>
              <a:rPr lang="en-US" sz="2800"/>
            </a:br>
            <a:r>
              <a:rPr lang="en-US" sz="2800">
                <a:sym typeface="+mn-ea"/>
              </a:rPr>
              <a:t>One class should have main method—Main method class </a:t>
            </a:r>
            <a:br>
              <a:rPr lang="en-US" sz="2800">
                <a:sym typeface="+mn-ea"/>
              </a:rPr>
            </a:br>
            <a:r>
              <a:rPr lang="en-US" sz="2800" b="1">
                <a:sym typeface="+mn-ea"/>
              </a:rPr>
              <a:t>VARIABLE</a:t>
            </a:r>
            <a:br>
              <a:rPr lang="en-US" sz="2800" b="1"/>
            </a:br>
            <a:r>
              <a:rPr lang="en-US" sz="2800">
                <a:sym typeface="+mn-ea"/>
              </a:rPr>
              <a:t>A </a:t>
            </a:r>
            <a:r>
              <a:rPr lang="en-US" sz="2800" b="1">
                <a:sym typeface="+mn-ea"/>
              </a:rPr>
              <a:t>Java variable</a:t>
            </a:r>
            <a:r>
              <a:rPr lang="en-US" sz="2800">
                <a:sym typeface="+mn-ea"/>
              </a:rPr>
              <a:t> is a piece of memory that can contain a data value.</a:t>
            </a:r>
            <a:br>
              <a:rPr lang="en-US" sz="2800"/>
            </a:br>
            <a:r>
              <a:rPr lang="en-US" sz="2800" b="1">
                <a:sym typeface="+mn-ea"/>
              </a:rPr>
              <a:t>Variables</a:t>
            </a:r>
            <a:r>
              <a:rPr lang="en-US" sz="2800">
                <a:sym typeface="+mn-ea"/>
              </a:rPr>
              <a:t> are typically used to store information </a:t>
            </a:r>
            <a:br>
              <a:rPr lang="en-US" sz="2800"/>
            </a:br>
            <a:r>
              <a:rPr lang="en-US" sz="2800" b="1" u="sng">
                <a:sym typeface="+mn-ea"/>
              </a:rPr>
              <a:t>Variable Declaration</a:t>
            </a:r>
            <a:r>
              <a:rPr lang="en-US" sz="2800" b="1">
                <a:sym typeface="+mn-ea"/>
              </a:rPr>
              <a:t>:</a:t>
            </a:r>
            <a:br>
              <a:rPr lang="en-US" sz="2800" b="1"/>
            </a:br>
            <a:r>
              <a:rPr lang="en-US" sz="2800">
                <a:solidFill>
                  <a:schemeClr val="dk1"/>
                </a:solidFill>
                <a:latin typeface="Garamond" panose="02020404030301010803"/>
                <a:ea typeface="Garamond" panose="02020404030301010803"/>
                <a:cs typeface="Garamond" panose="02020404030301010803"/>
                <a:sym typeface="Garamond" panose="02020404030301010803"/>
              </a:rPr>
              <a:t>Syntax:    datatype variable name;</a:t>
            </a:r>
            <a:br>
              <a:rPr lang="en-US" sz="2800">
                <a:solidFill>
                  <a:schemeClr val="dk1"/>
                </a:solidFill>
                <a:latin typeface="Garamond" panose="02020404030301010803"/>
                <a:ea typeface="Garamond" panose="02020404030301010803"/>
                <a:cs typeface="Garamond" panose="02020404030301010803"/>
                <a:sym typeface="Garamond" panose="02020404030301010803"/>
              </a:rPr>
            </a:br>
            <a:r>
              <a:rPr lang="en-US" sz="2800">
                <a:solidFill>
                  <a:schemeClr val="dk1"/>
                </a:solidFill>
                <a:latin typeface="Garamond" panose="02020404030301010803"/>
                <a:ea typeface="Garamond" panose="02020404030301010803"/>
                <a:cs typeface="Garamond" panose="02020404030301010803"/>
                <a:sym typeface="Garamond" panose="02020404030301010803"/>
              </a:rPr>
              <a:t>Example:    int a;</a:t>
            </a:r>
            <a:br>
              <a:rPr lang="en-US" sz="2800">
                <a:solidFill>
                  <a:schemeClr val="dk1"/>
                </a:solidFill>
                <a:latin typeface="Garamond" panose="02020404030301010803"/>
                <a:ea typeface="Garamond" panose="02020404030301010803"/>
                <a:cs typeface="Garamond" panose="02020404030301010803"/>
                <a:sym typeface="Garamond" panose="02020404030301010803"/>
              </a:rPr>
            </a:br>
            <a:r>
              <a:rPr lang="en-US" sz="2800" b="1" u="sng">
                <a:sym typeface="+mn-ea"/>
              </a:rPr>
              <a:t>Variable Assignment:</a:t>
            </a:r>
            <a:br>
              <a:rPr lang="en-US" sz="2800" b="1" u="sng"/>
            </a:br>
            <a:r>
              <a:rPr lang="en-US" sz="2800">
                <a:sym typeface="+mn-ea"/>
              </a:rPr>
              <a:t>      Assigning a value to a variable </a:t>
            </a:r>
            <a:br>
              <a:rPr lang="en-US" sz="2800">
                <a:solidFill>
                  <a:schemeClr val="dk1"/>
                </a:solidFill>
                <a:latin typeface="Garamond" panose="02020404030301010803"/>
                <a:ea typeface="Garamond" panose="02020404030301010803"/>
                <a:cs typeface="Garamond" panose="02020404030301010803"/>
                <a:sym typeface="Garamond" panose="02020404030301010803"/>
              </a:rPr>
            </a:br>
            <a:r>
              <a:rPr lang="en-US" sz="2800">
                <a:solidFill>
                  <a:schemeClr val="dk1"/>
                </a:solidFill>
                <a:latin typeface="Garamond" panose="02020404030301010803"/>
                <a:ea typeface="Garamond" panose="02020404030301010803"/>
                <a:cs typeface="Garamond" panose="02020404030301010803"/>
                <a:sym typeface="Garamond" panose="02020404030301010803"/>
              </a:rPr>
              <a:t>Syntax: variable name=value;</a:t>
            </a:r>
            <a:br>
              <a:rPr lang="en-US" sz="2800">
                <a:solidFill>
                  <a:schemeClr val="dk1"/>
                </a:solidFill>
                <a:latin typeface="Garamond" panose="02020404030301010803"/>
                <a:ea typeface="Garamond" panose="02020404030301010803"/>
                <a:cs typeface="Garamond" panose="02020404030301010803"/>
                <a:sym typeface="Garamond" panose="02020404030301010803"/>
              </a:rPr>
            </a:br>
            <a:r>
              <a:rPr lang="en-US" sz="2800">
                <a:solidFill>
                  <a:schemeClr val="dk1"/>
                </a:solidFill>
                <a:latin typeface="Garamond" panose="02020404030301010803"/>
                <a:ea typeface="Garamond" panose="02020404030301010803"/>
                <a:cs typeface="Garamond" panose="02020404030301010803"/>
                <a:sym typeface="Garamond" panose="02020404030301010803"/>
              </a:rPr>
              <a:t>Example: a=10;</a:t>
            </a:r>
            <a:br>
              <a:rPr sz="2800">
                <a:solidFill>
                  <a:schemeClr val="dk1"/>
                </a:solidFill>
                <a:latin typeface="Garamond" panose="02020404030301010803"/>
                <a:ea typeface="Garamond" panose="02020404030301010803"/>
                <a:cs typeface="Garamond" panose="02020404030301010803"/>
                <a:sym typeface="Garamond" panose="02020404030301010803"/>
              </a:rPr>
            </a:br>
            <a:br>
              <a:rPr sz="2800">
                <a:solidFill>
                  <a:schemeClr val="dk1"/>
                </a:solidFill>
                <a:latin typeface="Garamond" panose="02020404030301010803"/>
                <a:ea typeface="Garamond" panose="02020404030301010803"/>
                <a:cs typeface="Garamond" panose="02020404030301010803"/>
                <a:sym typeface="Garamond" panose="02020404030301010803"/>
              </a:rPr>
            </a:b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262890"/>
            <a:ext cx="10769600" cy="5798820"/>
          </a:xfrm>
        </p:spPr>
        <p:txBody>
          <a:bodyPr>
            <a:normAutofit/>
          </a:bodyPr>
          <a:p>
            <a:pPr marL="457200" indent="-457200" algn="l">
              <a:buFont typeface="Arial" panose="020B0604020202020204" pitchFamily="34" charset="0"/>
              <a:buChar char="•"/>
            </a:pPr>
            <a:r>
              <a:rPr lang="en-US" sz="2800"/>
              <a:t>Java is a........</a:t>
            </a:r>
            <a:br>
              <a:rPr lang="en-US" sz="2800"/>
            </a:br>
            <a:r>
              <a:rPr lang="en-US" sz="2800">
                <a:sym typeface="+mn-ea"/>
              </a:rPr>
              <a:t>simple programming language</a:t>
            </a:r>
            <a:br>
              <a:rPr lang="en-US" sz="2800"/>
            </a:br>
            <a:r>
              <a:rPr lang="en-US" sz="2800">
                <a:sym typeface="+mn-ea"/>
              </a:rPr>
              <a:t>one of the most popular programming language</a:t>
            </a:r>
            <a:br>
              <a:rPr lang="en-US" sz="2800"/>
            </a:br>
            <a:r>
              <a:rPr lang="en-US" sz="2800">
                <a:sym typeface="+mn-ea"/>
              </a:rPr>
              <a:t>open-source and free</a:t>
            </a:r>
            <a:br>
              <a:rPr lang="en-US" sz="2800"/>
            </a:br>
            <a:r>
              <a:rPr lang="en-US" sz="2800">
                <a:sym typeface="+mn-ea"/>
              </a:rPr>
              <a:t>has a huge community support (tens of millions of developers)</a:t>
            </a:r>
            <a:br>
              <a:rPr lang="en-US" sz="2800"/>
            </a:br>
            <a:r>
              <a:rPr lang="en-US" sz="2800">
                <a:sym typeface="+mn-ea"/>
              </a:rPr>
              <a:t>close to C &amp; C++</a:t>
            </a:r>
            <a:br>
              <a:rPr lang="en-US" sz="2800"/>
            </a:br>
            <a:r>
              <a:rPr lang="en-US" sz="2800">
                <a:sym typeface="+mn-ea"/>
              </a:rPr>
              <a:t>it helps to create modular programs and reusable code</a:t>
            </a:r>
            <a:br>
              <a:rPr lang="en-US" sz="2800"/>
            </a:br>
            <a:r>
              <a:rPr lang="en-US" sz="2800">
                <a:sym typeface="+mn-ea"/>
              </a:rPr>
              <a:t>write a program once and then run this program on multiple operating systems</a:t>
            </a:r>
            <a:br>
              <a:rPr lang="en-US" sz="2800"/>
            </a:br>
            <a:r>
              <a:rPr lang="en-US" sz="2800">
                <a:sym typeface="+mn-ea"/>
              </a:rPr>
              <a:t>works on different platforms (Windows, Mac, Linux, Raspberry Pi,etc.)</a:t>
            </a:r>
            <a:br>
              <a:rPr lang="en-US" sz="2800"/>
            </a:br>
            <a:r>
              <a:rPr lang="en-US" sz="2800">
                <a:sym typeface="+mn-ea"/>
              </a:rPr>
              <a:t> Java is a high-level, object-oriented programming language</a:t>
            </a:r>
            <a:br>
              <a:rPr lang="en-US" sz="2800"/>
            </a:br>
            <a:endParaRPr lang="en-US" sz="2800"/>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269875"/>
            <a:ext cx="10365740" cy="6339205"/>
          </a:xfrm>
        </p:spPr>
        <p:txBody>
          <a:bodyPr>
            <a:normAutofit/>
          </a:bodyPr>
          <a:p>
            <a:r>
              <a:rPr lang="en-US" sz="2400" b="1">
                <a:sym typeface="+mn-ea"/>
              </a:rPr>
              <a:t>VARIABLE</a:t>
            </a:r>
            <a:br>
              <a:rPr lang="en-US" sz="2400" b="1"/>
            </a:br>
            <a:r>
              <a:rPr lang="en-US" sz="2400" b="1" u="sng">
                <a:sym typeface="+mn-ea"/>
              </a:rPr>
              <a:t>Variable Naming Conventions:</a:t>
            </a:r>
            <a:br>
              <a:rPr sz="2400" b="1"/>
            </a:br>
            <a:r>
              <a:rPr lang="en-US" sz="2400">
                <a:sym typeface="+mn-ea"/>
              </a:rPr>
              <a:t> </a:t>
            </a:r>
            <a:r>
              <a:rPr lang="en-US" sz="2800">
                <a:sym typeface="+mn-ea"/>
              </a:rPr>
              <a:t>Java variable names are case sensitive. </a:t>
            </a:r>
            <a:br>
              <a:rPr lang="en-US" sz="2800">
                <a:sym typeface="+mn-ea"/>
              </a:rPr>
            </a:br>
            <a:r>
              <a:rPr lang="en-US" sz="2400">
                <a:sym typeface="+mn-ea"/>
              </a:rPr>
              <a:t>The</a:t>
            </a:r>
            <a:r>
              <a:rPr lang="en-US">
                <a:sym typeface="+mn-ea"/>
              </a:rPr>
              <a:t> </a:t>
            </a:r>
            <a:r>
              <a:rPr lang="en-US" sz="2800">
                <a:sym typeface="+mn-ea"/>
              </a:rPr>
              <a:t>variable name apple is not the same as Apple or APPLE.</a:t>
            </a:r>
            <a:br>
              <a:rPr lang="en-US" sz="2800"/>
            </a:br>
            <a:r>
              <a:rPr lang="en-US" sz="2800">
                <a:sym typeface="+mn-ea"/>
              </a:rPr>
              <a:t> Java variable names must start with a letter, or the $ or _ character.</a:t>
            </a:r>
            <a:br>
              <a:rPr lang="en-US" sz="2800"/>
            </a:br>
            <a:r>
              <a:rPr lang="en-US" sz="2800">
                <a:sym typeface="+mn-ea"/>
              </a:rPr>
              <a:t> After the first character in a Java variable name, the name can also contain numbers (in addition to letters, the $, and the _ character).</a:t>
            </a:r>
            <a:br>
              <a:rPr lang="en-US" sz="2800"/>
            </a:br>
            <a:r>
              <a:rPr lang="en-US" sz="2800">
                <a:sym typeface="+mn-ea"/>
              </a:rPr>
              <a:t> Variable names cannot be equal to reserved key words in Java. </a:t>
            </a:r>
            <a:br>
              <a:rPr lang="en-US" sz="2800">
                <a:sym typeface="+mn-ea"/>
              </a:rPr>
            </a:br>
            <a:r>
              <a:rPr lang="en-US" sz="2800">
                <a:sym typeface="+mn-ea"/>
              </a:rPr>
              <a:t>For instance, the words int or for are reserved words in Java. </a:t>
            </a:r>
            <a:br>
              <a:rPr lang="en-US" sz="2800">
                <a:sym typeface="+mn-ea"/>
              </a:rPr>
            </a:br>
            <a:r>
              <a:rPr lang="en-US" sz="2800">
                <a:sym typeface="+mn-ea"/>
              </a:rPr>
              <a:t>Therefore you cannot name your variables int or fo</a:t>
            </a:r>
            <a:br>
              <a:rPr lang="en-US"/>
            </a:b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half" idx="2"/>
          </p:nvPr>
        </p:nvSpPr>
        <p:spPr/>
        <p:txBody>
          <a:bodyPr/>
          <a:p>
            <a:endParaRPr lang="en-US"/>
          </a:p>
        </p:txBody>
      </p:sp>
      <p:pic>
        <p:nvPicPr>
          <p:cNvPr id="3" name="Picture Placeholder 2"/>
          <p:cNvPicPr>
            <a:picLocks noChangeAspect="1"/>
          </p:cNvPicPr>
          <p:nvPr>
            <p:ph type="pic" idx="1"/>
          </p:nvPr>
        </p:nvPicPr>
        <p:blipFill>
          <a:blip r:embed="rId1"/>
          <a:stretch>
            <a:fillRect/>
          </a:stretch>
        </p:blipFill>
        <p:spPr>
          <a:xfrm>
            <a:off x="1852295" y="464820"/>
            <a:ext cx="9182735" cy="55035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757555" y="332105"/>
            <a:ext cx="10937240" cy="60483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666" name="Google Shape;666;p57"/>
          <p:cNvPicPr preferRelativeResize="0">
            <a:picLocks noGrp="1" noChangeAspect="1"/>
          </p:cNvPicPr>
          <p:nvPr>
            <p:ph type="pic" idx="1"/>
          </p:nvPr>
        </p:nvPicPr>
        <p:blipFill rotWithShape="1">
          <a:blip r:embed="rId1"/>
          <a:srcRect/>
          <a:stretch>
            <a:fillRect/>
          </a:stretch>
        </p:blipFill>
        <p:spPr>
          <a:xfrm>
            <a:off x="1633220" y="981075"/>
            <a:ext cx="8571865" cy="525716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672" name="Google Shape;672;p58"/>
          <p:cNvPicPr preferRelativeResize="0">
            <a:picLocks noGrp="1" noChangeAspect="1"/>
          </p:cNvPicPr>
          <p:nvPr>
            <p:ph type="pic" idx="1"/>
          </p:nvPr>
        </p:nvPicPr>
        <p:blipFill rotWithShape="1">
          <a:blip r:embed="rId1"/>
          <a:srcRect/>
          <a:stretch>
            <a:fillRect/>
          </a:stretch>
        </p:blipFill>
        <p:spPr>
          <a:xfrm>
            <a:off x="1598930" y="308610"/>
            <a:ext cx="9547860" cy="602107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1057275" y="333375"/>
            <a:ext cx="10280650" cy="60686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735" name="Google Shape;735;p62"/>
          <p:cNvPicPr preferRelativeResize="0">
            <a:picLocks noChangeAspect="1"/>
          </p:cNvPicPr>
          <p:nvPr>
            <p:ph type="pic" idx="1"/>
          </p:nvPr>
        </p:nvPicPr>
        <p:blipFill rotWithShape="1">
          <a:blip r:embed="rId1"/>
          <a:srcRect/>
          <a:stretch>
            <a:fillRect/>
          </a:stretch>
        </p:blipFill>
        <p:spPr>
          <a:xfrm>
            <a:off x="1612265" y="346075"/>
            <a:ext cx="9780905" cy="58921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728" name="Google Shape;728;p61" descr="Image result for bytecode in java"/>
          <p:cNvPicPr preferRelativeResize="0">
            <a:picLocks noGrp="1" noChangeAspect="1"/>
          </p:cNvPicPr>
          <p:nvPr>
            <p:ph type="pic" idx="1"/>
          </p:nvPr>
        </p:nvPicPr>
        <p:blipFill rotWithShape="1">
          <a:blip r:embed="rId1"/>
          <a:srcRect/>
          <a:stretch>
            <a:fillRect/>
          </a:stretch>
        </p:blipFill>
        <p:spPr>
          <a:xfrm>
            <a:off x="1383665" y="451485"/>
            <a:ext cx="9411335" cy="57861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740" name="Google Shape;740;p63"/>
          <p:cNvPicPr preferRelativeResize="0">
            <a:picLocks noGrp="1" noChangeAspect="1"/>
          </p:cNvPicPr>
          <p:nvPr>
            <p:ph type="pic" idx="1"/>
          </p:nvPr>
        </p:nvPicPr>
        <p:blipFill rotWithShape="1">
          <a:blip r:embed="rId1"/>
          <a:srcRect l="20727" t="9609" r="3570" b="2303"/>
          <a:stretch>
            <a:fillRect/>
          </a:stretch>
        </p:blipFill>
        <p:spPr>
          <a:xfrm>
            <a:off x="1268730" y="333375"/>
            <a:ext cx="10042525" cy="590486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746" name="Google Shape;746;p64" descr="Java Reserved Words and Keywords | Download Table"/>
          <p:cNvPicPr preferRelativeResize="0">
            <a:picLocks noGrp="1" noChangeAspect="1"/>
          </p:cNvPicPr>
          <p:nvPr>
            <p:ph type="pic" idx="1"/>
          </p:nvPr>
        </p:nvPicPr>
        <p:blipFill rotWithShape="1">
          <a:blip r:embed="rId1"/>
          <a:srcRect/>
          <a:stretch>
            <a:fillRect/>
          </a:stretch>
        </p:blipFill>
        <p:spPr>
          <a:xfrm>
            <a:off x="1158240" y="537845"/>
            <a:ext cx="9888855" cy="57003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727075"/>
            <a:ext cx="10365740" cy="5598795"/>
          </a:xfrm>
        </p:spPr>
        <p:txBody>
          <a:bodyPr>
            <a:normAutofit/>
          </a:bodyPr>
          <a:p>
            <a:r>
              <a:rPr lang="en-US" sz="2800">
                <a:sym typeface="+mn-ea"/>
              </a:rPr>
              <a:t>JAVA IS USED</a:t>
            </a:r>
            <a:br>
              <a:rPr lang="en-US" sz="2800"/>
            </a:br>
            <a:r>
              <a:rPr lang="en-US" sz="2800">
                <a:sym typeface="+mn-ea"/>
              </a:rPr>
              <a:t>Mobile applications (specially Android apps)</a:t>
            </a:r>
            <a:br>
              <a:rPr lang="en-US" sz="2800"/>
            </a:br>
            <a:r>
              <a:rPr lang="en-US" sz="2800">
                <a:sym typeface="+mn-ea"/>
              </a:rPr>
              <a:t>Desktop applications</a:t>
            </a:r>
            <a:br>
              <a:rPr lang="en-US" sz="2800"/>
            </a:br>
            <a:r>
              <a:rPr lang="en-US" sz="2800">
                <a:sym typeface="+mn-ea"/>
              </a:rPr>
              <a:t>Web applications</a:t>
            </a:r>
            <a:br>
              <a:rPr lang="en-US" sz="2800"/>
            </a:br>
            <a:r>
              <a:rPr lang="en-US" sz="2800">
                <a:sym typeface="+mn-ea"/>
              </a:rPr>
              <a:t>Gaming Applications</a:t>
            </a:r>
            <a:br>
              <a:rPr lang="en-US" sz="2800"/>
            </a:br>
            <a:r>
              <a:rPr lang="en-US" sz="2800">
                <a:sym typeface="+mn-ea"/>
              </a:rPr>
              <a:t>Cloud-based Applications</a:t>
            </a:r>
            <a:br>
              <a:rPr lang="en-US" sz="2800"/>
            </a:br>
            <a:r>
              <a:rPr lang="en-US" sz="2800">
                <a:sym typeface="+mn-ea"/>
              </a:rPr>
              <a:t>Software Tools</a:t>
            </a:r>
            <a:br>
              <a:rPr lang="en-US" sz="2800"/>
            </a:br>
            <a:r>
              <a:rPr lang="en-US" sz="2800">
                <a:sym typeface="+mn-ea"/>
              </a:rPr>
              <a:t>Database connection</a:t>
            </a:r>
            <a:br>
              <a:rPr lang="en-US" sz="2800"/>
            </a:br>
            <a:r>
              <a:rPr lang="en-US" sz="2800">
                <a:sym typeface="+mn-ea"/>
              </a:rPr>
              <a:t>And much, much more!</a:t>
            </a:r>
            <a:br>
              <a:rPr lang="en-US" sz="2800"/>
            </a:br>
            <a:endParaRPr lang="en-US" sz="2800"/>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a:bodyPr>
          <a:p>
            <a:r>
              <a:rPr lang="en-US">
                <a:sym typeface="+mn-ea"/>
              </a:rPr>
              <a:t>OPERATOR EVALUATION</a:t>
            </a:r>
            <a:endParaRPr lang="en-US"/>
          </a:p>
        </p:txBody>
      </p:sp>
      <p:sp>
        <p:nvSpPr>
          <p:cNvPr id="6" name="Text Placeholder 5"/>
          <p:cNvSpPr>
            <a:spLocks noGrp="1"/>
          </p:cNvSpPr>
          <p:nvPr>
            <p:ph type="body" sz="quarter" idx="14"/>
          </p:nvPr>
        </p:nvSpPr>
        <p:spPr/>
        <p:txBody>
          <a:bodyPr>
            <a:normAutofit fontScale="60000"/>
          </a:bodyPr>
          <a:p>
            <a:pPr marL="0" lvl="0" indent="0" algn="ctr" rtl="0">
              <a:lnSpc>
                <a:spcPct val="100000"/>
              </a:lnSpc>
              <a:spcBef>
                <a:spcPts val="0"/>
              </a:spcBef>
              <a:spcAft>
                <a:spcPts val="0"/>
              </a:spcAft>
              <a:buSzPct val="100000"/>
              <a:buFont typeface="Garamond" panose="02020404030301010803"/>
              <a:buNone/>
            </a:pPr>
            <a:r>
              <a:rPr lang="en-US">
                <a:sym typeface="+mn-ea"/>
              </a:rPr>
              <a:t>Parentheses have the highest precedence and it can be used to force an expression to evaluate in order you want.</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(3-1) is 2 and(1+1) **(5-2) is 8. you can also use parentheses to make an expression easier to read, as in (min*100)/60,  even though it does not change the result.</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Exponentiation has the next highest precedence, so 2**1+1 is 3 and not 4 and 3*1**3 is 3 and not 27.</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Multiplication and division have the same precedence which is higher than addition and subtraction which also has the same precedence. So 2*3-1=5 and 2/3-1=-1(integer division, 2/3=0).</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Operators with the same precedence are evaluated from left to right. So in the expression min*100/60, the multiplication operation takes first place, yielding 5900/60 which in turn yields 98.</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If the operations had been evaluated from right to left, the result would have been 59*1 that produce the result as 59 which is wrong </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914400" y="31750"/>
            <a:ext cx="10365740" cy="6426835"/>
          </a:xfrm>
        </p:spPr>
        <p:txBody>
          <a:bodyPr>
            <a:normAutofit/>
          </a:bodyPr>
          <a:p>
            <a:r>
              <a:rPr lang="en-US" sz="3200">
                <a:sym typeface="+mn-ea"/>
              </a:rPr>
              <a:t>EXAMPLE:</a:t>
            </a:r>
            <a:br>
              <a:rPr lang="en-US" sz="3200"/>
            </a:br>
            <a:r>
              <a:rPr lang="en-US" sz="3200">
                <a:sym typeface="+mn-ea"/>
              </a:rPr>
              <a:t>12+20*2-4*2/2.0   # 48.0</a:t>
            </a:r>
            <a:br>
              <a:rPr lang="en-US" sz="3200"/>
            </a:br>
            <a:r>
              <a:rPr lang="en-US" sz="3200">
                <a:sym typeface="+mn-ea"/>
              </a:rPr>
              <a:t>1. 12+40-4*2/2.0</a:t>
            </a:r>
            <a:br>
              <a:rPr lang="en-US" sz="3200"/>
            </a:br>
            <a:r>
              <a:rPr lang="en-US" sz="3200">
                <a:sym typeface="+mn-ea"/>
              </a:rPr>
              <a:t>2. 12+40-8/2.0</a:t>
            </a:r>
            <a:br>
              <a:rPr lang="en-US" sz="3200"/>
            </a:br>
            <a:r>
              <a:rPr lang="en-US" sz="3200">
                <a:sym typeface="+mn-ea"/>
              </a:rPr>
              <a:t>3. 12+40-4.0</a:t>
            </a:r>
            <a:br>
              <a:rPr lang="en-US" sz="3200"/>
            </a:br>
            <a:r>
              <a:rPr lang="en-US" sz="3200">
                <a:sym typeface="+mn-ea"/>
              </a:rPr>
              <a:t>4. 52-4.0</a:t>
            </a:r>
            <a:br>
              <a:rPr lang="en-US" sz="3200"/>
            </a:br>
            <a:r>
              <a:rPr lang="en-US" sz="3200">
                <a:sym typeface="+mn-ea"/>
              </a:rPr>
              <a:t>5. 48.0</a:t>
            </a:r>
            <a:br>
              <a:rPr lang="en-US" sz="3200"/>
            </a:br>
            <a:r>
              <a:rPr lang="en-US" sz="3200">
                <a:sym typeface="+mn-ea"/>
              </a:rPr>
              <a:t>12+(20*2)-4*(2/2.0)   # 48.0</a:t>
            </a:r>
            <a:br>
              <a:rPr lang="en-US" sz="3200"/>
            </a:br>
            <a:r>
              <a:rPr lang="en-US" sz="3200">
                <a:sym typeface="+mn-ea"/>
              </a:rPr>
              <a:t>12+(20*2)-(4*2)/2.0   # 48.0</a:t>
            </a:r>
            <a:br>
              <a:rPr lang="en-US" sz="3200"/>
            </a:br>
            <a:r>
              <a:rPr lang="en-US" sz="3200">
                <a:sym typeface="+mn-ea"/>
              </a:rPr>
              <a:t> expression is evaluated from left -&gt; right. BODMAS(bracket of division multiplication) rule is followed while evaluating the expression.</a:t>
            </a:r>
            <a:endParaRPr lang="en-US" sz="3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sp>
        <p:nvSpPr>
          <p:cNvPr id="5" name="Text Placeholder 4"/>
          <p:cNvSpPr>
            <a:spLocks noGrp="1"/>
          </p:cNvSpPr>
          <p:nvPr>
            <p:ph type="body" sz="half" idx="2"/>
          </p:nvPr>
        </p:nvSpPr>
        <p:spPr/>
        <p:txBody>
          <a:bodyPr/>
          <a:p>
            <a:endParaRPr lang="en-US"/>
          </a:p>
        </p:txBody>
      </p:sp>
      <p:pic>
        <p:nvPicPr>
          <p:cNvPr id="3" name="Picture Placeholder 2"/>
          <p:cNvPicPr>
            <a:picLocks noChangeAspect="1"/>
          </p:cNvPicPr>
          <p:nvPr>
            <p:ph type="pic" idx="1"/>
          </p:nvPr>
        </p:nvPicPr>
        <p:blipFill>
          <a:blip r:embed="rId1"/>
          <a:stretch>
            <a:fillRect/>
          </a:stretch>
        </p:blipFill>
        <p:spPr>
          <a:xfrm>
            <a:off x="1140460" y="467995"/>
            <a:ext cx="9912985" cy="59239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1378585" y="339090"/>
            <a:ext cx="9707880" cy="5334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idx="1"/>
          </p:nvPr>
        </p:nvSpPr>
        <p:spPr>
          <a:xfrm>
            <a:off x="1618615" y="496570"/>
            <a:ext cx="8548370" cy="640080"/>
          </a:xfrm>
        </p:spPr>
        <p:txBody>
          <a:bodyPr>
            <a:noAutofit/>
          </a:bodyPr>
          <a:p>
            <a:pPr algn="ctr"/>
            <a:r>
              <a:rPr lang="en-US" sz="2800">
                <a:sym typeface="+mn-ea"/>
              </a:rPr>
              <a:t>SELECTION STATEMENTS</a:t>
            </a:r>
            <a:br>
              <a:rPr lang="en-US" sz="2800">
                <a:sym typeface="+mn-ea"/>
              </a:rPr>
            </a:br>
            <a:r>
              <a:rPr lang="en-US" sz="2800">
                <a:sym typeface="+mn-ea"/>
              </a:rPr>
              <a:t>(if)</a:t>
            </a:r>
            <a:endParaRPr lang="en-US" sz="2800">
              <a:sym typeface="+mn-ea"/>
            </a:endParaRPr>
          </a:p>
        </p:txBody>
      </p:sp>
      <p:sp>
        <p:nvSpPr>
          <p:cNvPr id="6" name="Content Placeholder 5"/>
          <p:cNvSpPr>
            <a:spLocks noGrp="1"/>
          </p:cNvSpPr>
          <p:nvPr>
            <p:ph sz="half" idx="2"/>
          </p:nvPr>
        </p:nvSpPr>
        <p:spPr>
          <a:xfrm>
            <a:off x="337185" y="1535430"/>
            <a:ext cx="5388610" cy="4592320"/>
          </a:xfrm>
        </p:spPr>
        <p:txBody>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if(condition)</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 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//checking the age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r>
              <a:rPr lang="en-US" b="1">
                <a:solidFill>
                  <a:schemeClr val="dk1"/>
                </a:solidFill>
                <a:latin typeface="Garamond" panose="02020404030301010803"/>
                <a:ea typeface="Garamond" panose="02020404030301010803"/>
                <a:cs typeface="Garamond" panose="02020404030301010803"/>
                <a:sym typeface="Garamond" panose="02020404030301010803"/>
              </a:rPr>
              <a:t>if</a:t>
            </a:r>
            <a:r>
              <a:rPr lang="en-US">
                <a:solidFill>
                  <a:schemeClr val="dk1"/>
                </a:solidFill>
                <a:latin typeface="Garamond" panose="02020404030301010803"/>
                <a:ea typeface="Garamond" panose="02020404030301010803"/>
                <a:cs typeface="Garamond" panose="02020404030301010803"/>
                <a:sym typeface="Garamond" panose="02020404030301010803"/>
              </a:rPr>
              <a:t>(age&gt;18)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System.out.print("Age &gt; 18");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7" name="Text Placeholder 6"/>
          <p:cNvSpPr>
            <a:spLocks noGrp="1"/>
          </p:cNvSpPr>
          <p:nvPr>
            <p:ph type="body" sz="quarter" idx="3"/>
          </p:nvPr>
        </p:nvSpPr>
        <p:spPr/>
        <p:txBody>
          <a:bodyPr/>
          <a:p>
            <a:endParaRPr lang="en-US"/>
          </a:p>
        </p:txBody>
      </p:sp>
      <p:pic>
        <p:nvPicPr>
          <p:cNvPr id="791" name="Google Shape;791;p69" descr="Decision Making"/>
          <p:cNvPicPr preferRelativeResize="0">
            <a:picLocks noChangeAspect="1"/>
          </p:cNvPicPr>
          <p:nvPr>
            <p:ph sz="quarter" idx="4"/>
          </p:nvPr>
        </p:nvPicPr>
        <p:blipFill rotWithShape="1">
          <a:blip r:embed="rId1"/>
          <a:srcRect/>
          <a:stretch>
            <a:fillRect/>
          </a:stretch>
        </p:blipFill>
        <p:spPr>
          <a:xfrm>
            <a:off x="5922010" y="1249045"/>
            <a:ext cx="5459730" cy="45167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animEffect transition="in" filter="fade">
                                      <p:cBhvr>
                                        <p:cTn id="7" dur="5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01795" y="251460"/>
            <a:ext cx="4011930" cy="513080"/>
          </a:xfrm>
        </p:spPr>
        <p:txBody>
          <a:bodyPr>
            <a:noAutofit/>
          </a:bodyPr>
          <a:p>
            <a:pPr algn="ctr"/>
            <a:r>
              <a:rPr lang="en-US" sz="4000" u="sng">
                <a:solidFill>
                  <a:schemeClr val="tx1"/>
                </a:solidFill>
                <a:latin typeface="Garamond" panose="02020404030301010803"/>
                <a:ea typeface="Garamond" panose="02020404030301010803"/>
                <a:cs typeface="Garamond" panose="02020404030301010803"/>
                <a:sym typeface="Garamond" panose="02020404030301010803"/>
              </a:rPr>
              <a:t>if-else Statement”</a:t>
            </a:r>
            <a:endParaRPr lang="en-US" sz="4000" u="sng">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4" name="Text Placeholder 3"/>
          <p:cNvSpPr>
            <a:spLocks noGrp="1"/>
          </p:cNvSpPr>
          <p:nvPr>
            <p:ph type="body" sz="half" idx="2"/>
          </p:nvPr>
        </p:nvSpPr>
        <p:spPr>
          <a:xfrm>
            <a:off x="609600" y="991870"/>
            <a:ext cx="6196965" cy="5135880"/>
          </a:xfrm>
        </p:spPr>
        <p:txBody>
          <a:bodyPr>
            <a:normAutofit lnSpcReduction="20000"/>
          </a:bodyPr>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8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if(condition)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else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8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 x &lt; 20 )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System.out.print(“Yes");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else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System.out.print(“NO”);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p>
        </p:txBody>
      </p:sp>
      <p:pic>
        <p:nvPicPr>
          <p:cNvPr id="808" name="Google Shape;808;p70" descr="If Else Statement"/>
          <p:cNvPicPr preferRelativeResize="0">
            <a:picLocks noChangeAspect="1"/>
          </p:cNvPicPr>
          <p:nvPr>
            <p:ph idx="1"/>
          </p:nvPr>
        </p:nvPicPr>
        <p:blipFill rotWithShape="1">
          <a:blip r:embed="rId1"/>
          <a:srcRect/>
          <a:stretch>
            <a:fillRect/>
          </a:stretch>
        </p:blipFill>
        <p:spPr>
          <a:xfrm>
            <a:off x="6884035" y="925195"/>
            <a:ext cx="5214620" cy="48850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5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89250" y="272415"/>
            <a:ext cx="5411470" cy="653415"/>
          </a:xfrm>
        </p:spPr>
        <p:txBody>
          <a:bodyPr>
            <a:noAutofit/>
          </a:bodyPr>
          <a:p>
            <a:pPr algn="ctr"/>
            <a:r>
              <a:rPr lang="en-US" sz="3600" u="sng">
                <a:solidFill>
                  <a:schemeClr val="tx1"/>
                </a:solidFill>
                <a:latin typeface="Garamond" panose="02020404030301010803"/>
                <a:ea typeface="Garamond" panose="02020404030301010803"/>
                <a:cs typeface="Garamond" panose="02020404030301010803"/>
                <a:sym typeface="Garamond" panose="02020404030301010803"/>
              </a:rPr>
              <a:t>Nested if-else Statement”</a:t>
            </a:r>
            <a:endParaRPr lang="en-US" sz="3600" u="sng">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3" name="Content Placeholder 2"/>
          <p:cNvSpPr>
            <a:spLocks noGrp="1"/>
          </p:cNvSpPr>
          <p:nvPr>
            <p:ph idx="1"/>
          </p:nvPr>
        </p:nvSpPr>
        <p:spPr>
          <a:xfrm>
            <a:off x="4768215" y="1279525"/>
            <a:ext cx="6817360" cy="4848225"/>
          </a:xfrm>
        </p:spPr>
        <p:txBody>
          <a:bodyPr>
            <a:normAutofit fontScale="50000"/>
          </a:bodyPr>
          <a:p>
            <a:pPr marL="0" marR="0" lvl="0" indent="0" algn="l" rtl="0">
              <a:spcBef>
                <a:spcPts val="0"/>
              </a:spcBef>
              <a:spcAft>
                <a:spcPts val="0"/>
              </a:spcAft>
              <a:buNone/>
            </a:pPr>
            <a:r>
              <a:rPr lang="en-US" sz="56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56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 a&gt;b)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if(a &gt;c)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System.out.print(“A is big");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else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System.out.print(“b is big");</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else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if(b &gt;c)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System.out.print(“B is big");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else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System.out.print(“b is big");</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4" name="Text Placeholder 3"/>
          <p:cNvSpPr>
            <a:spLocks noGrp="1"/>
          </p:cNvSpPr>
          <p:nvPr>
            <p:ph type="body" sz="half" idx="2"/>
          </p:nvPr>
        </p:nvSpPr>
        <p:spPr>
          <a:xfrm>
            <a:off x="480060" y="1045845"/>
            <a:ext cx="4141470" cy="5081905"/>
          </a:xfrm>
        </p:spPr>
        <p:txBody>
          <a:bodyPr>
            <a:normAutofit lnSpcReduction="10000"/>
          </a:bodyPr>
          <a:p>
            <a:pPr marL="0" marR="0" lvl="0" indent="0" algn="l" rtl="0">
              <a:spcBef>
                <a:spcPts val="0"/>
              </a:spcBef>
              <a:spcAft>
                <a:spcPts val="0"/>
              </a:spcAft>
              <a:buNone/>
            </a:pPr>
            <a:r>
              <a:rPr lang="en-US" sz="32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32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if(condition)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if(condition)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else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else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block3-stmt1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block3-stm2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p>
        </p:txBody>
      </p:sp>
      <p:pic>
        <p:nvPicPr>
          <p:cNvPr id="824" name="Google Shape;824;p71" descr="Java Control Statements- if-else and switch statements | Learn ..."/>
          <p:cNvPicPr preferRelativeResize="0"/>
          <p:nvPr/>
        </p:nvPicPr>
        <p:blipFill rotWithShape="1">
          <a:blip r:embed="rId1"/>
          <a:srcRect b="10000"/>
          <a:stretch>
            <a:fillRect/>
          </a:stretch>
        </p:blipFill>
        <p:spPr>
          <a:xfrm>
            <a:off x="8377555" y="272415"/>
            <a:ext cx="3696970" cy="560197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56405" y="349250"/>
            <a:ext cx="5340350" cy="1162050"/>
          </a:xfrm>
        </p:spPr>
        <p:txBody>
          <a:bodyPr>
            <a:noAutofit/>
          </a:bodyPr>
          <a:p>
            <a:r>
              <a:rPr lang="en-US" sz="3600" u="sng">
                <a:solidFill>
                  <a:schemeClr val="tx1"/>
                </a:solidFill>
                <a:latin typeface="Garamond" panose="02020404030301010803"/>
                <a:ea typeface="Garamond" panose="02020404030301010803"/>
                <a:cs typeface="Garamond" panose="02020404030301010803"/>
                <a:sym typeface="Garamond" panose="02020404030301010803"/>
              </a:rPr>
              <a:t>else-if Ladder Statement”</a:t>
            </a:r>
            <a:br>
              <a:rPr lang="en-US" sz="3600" u="sng">
                <a:solidFill>
                  <a:schemeClr val="tx1"/>
                </a:solidFill>
                <a:latin typeface="Garamond" panose="02020404030301010803"/>
                <a:ea typeface="Garamond" panose="02020404030301010803"/>
                <a:cs typeface="Garamond" panose="02020404030301010803"/>
                <a:sym typeface="Garamond" panose="02020404030301010803"/>
              </a:rPr>
            </a:br>
            <a:endParaRPr lang="en-US" sz="3600" u="sng">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4" name="Text Placeholder 3"/>
          <p:cNvSpPr>
            <a:spLocks noGrp="1"/>
          </p:cNvSpPr>
          <p:nvPr>
            <p:ph type="body" sz="half" idx="2"/>
          </p:nvPr>
        </p:nvSpPr>
        <p:spPr/>
        <p:txBody>
          <a:bodyPr>
            <a:normAutofit lnSpcReduction="10000"/>
          </a:bodyPr>
          <a:p>
            <a:pPr marL="0" marR="0" lvl="0" indent="0" algn="l" rtl="0">
              <a:spcBef>
                <a:spcPts val="0"/>
              </a:spcBef>
              <a:spcAft>
                <a:spcPts val="0"/>
              </a:spcAft>
              <a:buNone/>
            </a:pPr>
            <a:r>
              <a:rPr lang="en-US" sz="36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36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if(condition)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else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if(condition)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block2-stmt2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else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block3-stmt1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block3-stm2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pic>
        <p:nvPicPr>
          <p:cNvPr id="836" name="Google Shape;836;p72" descr="Java if else Ladder (With Examples)- coderforevers"/>
          <p:cNvPicPr preferRelativeResize="0">
            <a:picLocks noChangeAspect="1"/>
          </p:cNvPicPr>
          <p:nvPr>
            <p:ph idx="1"/>
          </p:nvPr>
        </p:nvPicPr>
        <p:blipFill rotWithShape="1">
          <a:blip r:embed="rId1"/>
          <a:srcRect/>
          <a:stretch>
            <a:fillRect/>
          </a:stretch>
        </p:blipFill>
        <p:spPr>
          <a:xfrm>
            <a:off x="5140960" y="1707515"/>
            <a:ext cx="5605145" cy="40011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animEffect transition="in" filter="fade">
                                      <p:cBhvr>
                                        <p:cTn id="7"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91159" y="273747"/>
            <a:ext cx="4012129" cy="1162320"/>
          </a:xfrm>
        </p:spPr>
        <p:txBody>
          <a:bodyPr>
            <a:noAutofit/>
          </a:bodyPr>
          <a:p>
            <a:pPr algn="ctr"/>
            <a:r>
              <a:rPr lang="en-US" sz="2400">
                <a:sym typeface="+mn-ea"/>
              </a:rPr>
              <a:t>ITERATIVE STATEMENTS</a:t>
            </a:r>
            <a:br>
              <a:rPr lang="en-US" sz="2400">
                <a:sym typeface="+mn-ea"/>
              </a:rPr>
            </a:br>
            <a:r>
              <a:rPr lang="en-US" sz="2400">
                <a:sym typeface="+mn-ea"/>
              </a:rPr>
              <a:t>(while)</a:t>
            </a:r>
            <a:br>
              <a:rPr lang="en-US" sz="2400"/>
            </a:br>
            <a:endParaRPr lang="en-US" sz="2400"/>
          </a:p>
        </p:txBody>
      </p:sp>
      <p:sp>
        <p:nvSpPr>
          <p:cNvPr id="3" name="Content Placeholder 2"/>
          <p:cNvSpPr>
            <a:spLocks noGrp="1"/>
          </p:cNvSpPr>
          <p:nvPr>
            <p:ph idx="1"/>
          </p:nvPr>
        </p:nvSpPr>
        <p:spPr>
          <a:xfrm>
            <a:off x="4768215" y="1473835"/>
            <a:ext cx="6817360" cy="4653915"/>
          </a:xfrm>
        </p:spPr>
        <p:txBody>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x=0</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while( x&lt;10)</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System.out.println(x);</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x=x+1;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print(“End of while”)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4" name="Text Placeholder 3"/>
          <p:cNvSpPr>
            <a:spLocks noGrp="1"/>
          </p:cNvSpPr>
          <p:nvPr>
            <p:ph type="body" sz="half" idx="2"/>
          </p:nvPr>
        </p:nvSpPr>
        <p:spPr/>
        <p:txBody>
          <a:bodyPr>
            <a:normAutofit lnSpcReduction="10000"/>
          </a:bodyPr>
          <a:p>
            <a:pPr marL="0" lvl="0" indent="0" algn="l" rtl="0">
              <a:lnSpc>
                <a:spcPct val="100000"/>
              </a:lnSpc>
              <a:spcBef>
                <a:spcPts val="0"/>
              </a:spcBef>
              <a:spcAft>
                <a:spcPts val="0"/>
              </a:spcAft>
              <a:buSzPts val="1600"/>
              <a:buFont typeface="Garamond" panose="02020404030301010803"/>
              <a:buNone/>
            </a:pPr>
            <a:r>
              <a:rPr lang="en-US" sz="3200" b="1" u="sng">
                <a:sym typeface="+mn-ea"/>
              </a:rPr>
              <a:t>while</a:t>
            </a:r>
            <a:r>
              <a:rPr lang="en-US" sz="3200" b="1">
                <a:sym typeface="+mn-ea"/>
              </a:rPr>
              <a:t>” </a:t>
            </a:r>
            <a:endParaRPr lang="en-US" sz="3200" b="1"/>
          </a:p>
          <a:p>
            <a:pPr marL="0" lvl="0" indent="0" algn="l" rtl="0">
              <a:lnSpc>
                <a:spcPct val="100000"/>
              </a:lnSpc>
              <a:spcBef>
                <a:spcPts val="600"/>
              </a:spcBef>
              <a:spcAft>
                <a:spcPts val="0"/>
              </a:spcAft>
              <a:buSzPts val="1600"/>
              <a:buFont typeface="Garamond" panose="02020404030301010803"/>
              <a:buNone/>
            </a:pPr>
            <a:r>
              <a:rPr lang="en-US" sz="2400" b="1">
                <a:sym typeface="+mn-ea"/>
              </a:rPr>
              <a:t>      Repeatedly executes the block of statements as long as the condition is true</a:t>
            </a:r>
            <a:endParaRPr lang="en-US" sz="2400" b="1"/>
          </a:p>
          <a:p>
            <a:pPr marL="0" lvl="0" indent="0" algn="l" rtl="0">
              <a:lnSpc>
                <a:spcPct val="100000"/>
              </a:lnSpc>
              <a:spcBef>
                <a:spcPts val="600"/>
              </a:spcBef>
              <a:spcAft>
                <a:spcPts val="0"/>
              </a:spcAft>
              <a:buSzPts val="1600"/>
              <a:buFont typeface="Garamond" panose="02020404030301010803"/>
              <a:buNone/>
            </a:pPr>
            <a:r>
              <a:rPr lang="en-US" sz="2400" b="1">
                <a:sym typeface="+mn-ea"/>
              </a:rPr>
              <a:t>      Entry-controlled Loop</a:t>
            </a:r>
            <a:endParaRPr lang="en-US" sz="2400" b="1"/>
          </a:p>
          <a:p>
            <a:pPr marL="0" marR="0" lvl="0" indent="0" algn="l" rtl="0">
              <a:spcBef>
                <a:spcPts val="0"/>
              </a:spcBef>
              <a:spcAft>
                <a:spcPts val="0"/>
              </a:spcAft>
              <a:buNone/>
            </a:pPr>
            <a:r>
              <a:rPr lang="en-US" sz="24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4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while(expression)</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block1- stmt1</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pic>
        <p:nvPicPr>
          <p:cNvPr id="881" name="Google Shape;881;p76" descr="Java While Loop"/>
          <p:cNvPicPr preferRelativeResize="0"/>
          <p:nvPr/>
        </p:nvPicPr>
        <p:blipFill rotWithShape="1">
          <a:blip r:embed="rId1"/>
          <a:srcRect/>
          <a:stretch>
            <a:fillRect/>
          </a:stretch>
        </p:blipFill>
        <p:spPr>
          <a:xfrm>
            <a:off x="8711565" y="1313180"/>
            <a:ext cx="3226435" cy="47237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5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91305" y="100330"/>
            <a:ext cx="4605020" cy="1162050"/>
          </a:xfrm>
        </p:spPr>
        <p:txBody>
          <a:bodyPr>
            <a:noAutofit/>
          </a:bodyPr>
          <a:p>
            <a:pPr algn="ctr"/>
            <a:r>
              <a:rPr lang="en-US" sz="3200">
                <a:sym typeface="+mn-ea"/>
              </a:rPr>
              <a:t>ITERATIVE STATEMENTS</a:t>
            </a:r>
            <a:br>
              <a:rPr lang="en-US" sz="3200">
                <a:sym typeface="+mn-ea"/>
              </a:rPr>
            </a:br>
            <a:r>
              <a:rPr lang="en-US" sz="3200">
                <a:sym typeface="+mn-ea"/>
              </a:rPr>
              <a:t>(do-while)</a:t>
            </a:r>
            <a:endParaRPr lang="en-US" sz="3200"/>
          </a:p>
        </p:txBody>
      </p:sp>
      <p:sp>
        <p:nvSpPr>
          <p:cNvPr id="3" name="Content Placeholder 2"/>
          <p:cNvSpPr>
            <a:spLocks noGrp="1"/>
          </p:cNvSpPr>
          <p:nvPr>
            <p:ph idx="1"/>
          </p:nvPr>
        </p:nvSpPr>
        <p:spPr>
          <a:xfrm>
            <a:off x="4768215" y="1137920"/>
            <a:ext cx="6817360" cy="4989830"/>
          </a:xfrm>
        </p:spPr>
        <p:txBody>
          <a:bodyPr/>
          <a:p>
            <a:pPr marL="0" marR="0" lvl="0" indent="0" algn="l" rtl="0">
              <a:spcBef>
                <a:spcPts val="0"/>
              </a:spcBef>
              <a:spcAft>
                <a:spcPts val="0"/>
              </a:spcAft>
              <a:buNone/>
            </a:pP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x=0</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do</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System.out.println(x);</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x=x+1;</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while( x&lt;10);</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dk1"/>
                </a:solidFill>
                <a:latin typeface="Garamond" panose="02020404030301010803"/>
                <a:ea typeface="Garamond" panose="02020404030301010803"/>
                <a:cs typeface="Garamond" panose="02020404030301010803"/>
                <a:sym typeface="Garamond" panose="02020404030301010803"/>
              </a:rPr>
              <a:t>print(“End of do-while”)</a:t>
            </a:r>
            <a:endParaRPr lang="en-US" sz="2800">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4" name="Text Placeholder 3"/>
          <p:cNvSpPr>
            <a:spLocks noGrp="1"/>
          </p:cNvSpPr>
          <p:nvPr>
            <p:ph type="body" sz="half" idx="2"/>
          </p:nvPr>
        </p:nvSpPr>
        <p:spPr/>
        <p:txBody>
          <a:bodyPr/>
          <a:p>
            <a:pPr marL="0" lvl="0" indent="0" algn="l" rtl="0">
              <a:lnSpc>
                <a:spcPct val="100000"/>
              </a:lnSpc>
              <a:spcBef>
                <a:spcPts val="0"/>
              </a:spcBef>
              <a:spcAft>
                <a:spcPts val="0"/>
              </a:spcAft>
              <a:buSzPts val="1600"/>
              <a:buFont typeface="Garamond" panose="02020404030301010803"/>
              <a:buNone/>
            </a:pPr>
            <a:r>
              <a:rPr lang="en-US" sz="1800" b="1">
                <a:sym typeface="+mn-ea"/>
              </a:rPr>
              <a:t>“</a:t>
            </a:r>
            <a:r>
              <a:rPr lang="en-US" sz="3600" b="1" u="sng">
                <a:sym typeface="+mn-ea"/>
              </a:rPr>
              <a:t>do-while</a:t>
            </a:r>
            <a:r>
              <a:rPr lang="en-US" sz="4000" b="1">
                <a:sym typeface="+mn-ea"/>
              </a:rPr>
              <a:t>” </a:t>
            </a:r>
            <a:endParaRPr lang="en-US" sz="4000" b="1">
              <a:sym typeface="+mn-ea"/>
            </a:endParaRPr>
          </a:p>
          <a:p>
            <a:pPr marL="0" lvl="0" indent="0" algn="l" rtl="0">
              <a:lnSpc>
                <a:spcPct val="100000"/>
              </a:lnSpc>
              <a:spcBef>
                <a:spcPts val="600"/>
              </a:spcBef>
              <a:spcAft>
                <a:spcPts val="0"/>
              </a:spcAft>
              <a:buSzPts val="1600"/>
              <a:buFont typeface="Garamond" panose="02020404030301010803"/>
              <a:buNone/>
            </a:pPr>
            <a:r>
              <a:rPr lang="en-US" sz="2000" b="1">
                <a:sym typeface="+mn-ea"/>
              </a:rPr>
              <a:t>      Repeatedly executes the block of statements until the condition becomes False</a:t>
            </a:r>
            <a:endParaRPr lang="en-US" sz="2000" b="1">
              <a:sym typeface="+mn-ea"/>
            </a:endParaRPr>
          </a:p>
          <a:p>
            <a:pPr marL="0" lvl="0" indent="0" algn="l" rtl="0">
              <a:lnSpc>
                <a:spcPct val="100000"/>
              </a:lnSpc>
              <a:spcBef>
                <a:spcPts val="600"/>
              </a:spcBef>
              <a:spcAft>
                <a:spcPts val="0"/>
              </a:spcAft>
              <a:buSzPts val="1600"/>
              <a:buFont typeface="Garamond" panose="02020404030301010803"/>
              <a:buNone/>
            </a:pPr>
            <a:r>
              <a:rPr lang="en-US" sz="2000" b="1">
                <a:sym typeface="+mn-ea"/>
              </a:rPr>
              <a:t>       Exit-controlled Loop</a:t>
            </a:r>
            <a:endParaRPr lang="en-US" sz="2000" b="1">
              <a:sym typeface="+mn-ea"/>
            </a:endParaRPr>
          </a:p>
          <a:p>
            <a:pPr marL="0" marR="0" lvl="0" indent="0" algn="l" rtl="0">
              <a:spcBef>
                <a:spcPts val="0"/>
              </a:spcBef>
              <a:spcAft>
                <a:spcPts val="0"/>
              </a:spcAft>
              <a:buNone/>
            </a:pPr>
            <a:r>
              <a:rPr lang="en-US" sz="36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36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do</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block1- stmt1</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block1-stmt2</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dk1"/>
                </a:solidFill>
                <a:latin typeface="Garamond" panose="02020404030301010803"/>
                <a:ea typeface="Garamond" panose="02020404030301010803"/>
                <a:cs typeface="Garamond" panose="02020404030301010803"/>
                <a:sym typeface="Garamond" panose="02020404030301010803"/>
              </a:rPr>
              <a:t>} while(expression);</a:t>
            </a:r>
            <a:endParaRPr lang="en-US" sz="18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sz="1800">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pic>
        <p:nvPicPr>
          <p:cNvPr id="892" name="Google Shape;892;p77" descr="Java Do While Loop"/>
          <p:cNvPicPr preferRelativeResize="0"/>
          <p:nvPr/>
        </p:nvPicPr>
        <p:blipFill rotWithShape="1">
          <a:blip r:embed="rId1"/>
          <a:srcRect/>
          <a:stretch>
            <a:fillRect/>
          </a:stretch>
        </p:blipFill>
        <p:spPr>
          <a:xfrm>
            <a:off x="8244840" y="553720"/>
            <a:ext cx="2929890" cy="4775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5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algn="ctr"/>
            <a:r>
              <a:rPr lang="en-US" sz="3200"/>
              <a:t>History of Java</a:t>
            </a:r>
            <a:endParaRPr lang="en-US" sz="3200"/>
          </a:p>
        </p:txBody>
      </p:sp>
      <p:sp>
        <p:nvSpPr>
          <p:cNvPr id="7" name="Text Placeholder 6"/>
          <p:cNvSpPr>
            <a:spLocks noGrp="1"/>
          </p:cNvSpPr>
          <p:nvPr>
            <p:ph type="body" sz="half" idx="2"/>
          </p:nvPr>
        </p:nvSpPr>
        <p:spPr>
          <a:xfrm>
            <a:off x="609600" y="1435735"/>
            <a:ext cx="4629150" cy="4692015"/>
          </a:xfrm>
        </p:spPr>
        <p:txBody>
          <a:bodyPr>
            <a:noAutofit/>
          </a:bodyPr>
          <a:p>
            <a:pPr marL="0" lvl="0" indent="0" algn="ctr" rtl="0">
              <a:lnSpc>
                <a:spcPct val="100000"/>
              </a:lnSpc>
              <a:spcBef>
                <a:spcPts val="0"/>
              </a:spcBef>
              <a:spcAft>
                <a:spcPts val="0"/>
              </a:spcAft>
              <a:buSzPts val="2000"/>
              <a:buFont typeface="Garamond" panose="02020404030301010803"/>
              <a:buNone/>
            </a:pPr>
            <a:r>
              <a:rPr lang="en-US" sz="2400">
                <a:sym typeface="+mn-ea"/>
              </a:rPr>
              <a:t>Developed by Sun Microsystems Inc in 1991</a:t>
            </a:r>
            <a:endParaRPr lang="en-US" sz="2400">
              <a:sym typeface="+mn-ea"/>
            </a:endParaRPr>
          </a:p>
          <a:p>
            <a:pPr marL="0" lvl="0" indent="0" algn="ctr" rtl="0">
              <a:lnSpc>
                <a:spcPct val="100000"/>
              </a:lnSpc>
              <a:spcBef>
                <a:spcPts val="600"/>
              </a:spcBef>
              <a:spcAft>
                <a:spcPts val="0"/>
              </a:spcAft>
              <a:buSzPts val="2000"/>
              <a:buFont typeface="Garamond" panose="02020404030301010803"/>
              <a:buNone/>
            </a:pPr>
            <a:r>
              <a:rPr lang="en-US" sz="2400">
                <a:sym typeface="+mn-ea"/>
              </a:rPr>
              <a:t>Initially named as Oak, later changed to Java</a:t>
            </a:r>
            <a:endParaRPr lang="en-US" sz="2400">
              <a:sym typeface="+mn-ea"/>
            </a:endParaRPr>
          </a:p>
          <a:p>
            <a:pPr marL="0" lvl="0" indent="0" algn="ctr" rtl="0">
              <a:lnSpc>
                <a:spcPct val="100000"/>
              </a:lnSpc>
              <a:spcBef>
                <a:spcPts val="600"/>
              </a:spcBef>
              <a:spcAft>
                <a:spcPts val="0"/>
              </a:spcAft>
              <a:buSzPts val="2000"/>
              <a:buFont typeface="Garamond" panose="02020404030301010803"/>
              <a:buNone/>
            </a:pPr>
            <a:r>
              <a:rPr lang="en-US" sz="2400">
                <a:sym typeface="+mn-ea"/>
              </a:rPr>
              <a:t>First publicly available version – Java 1.0 released in 1995</a:t>
            </a:r>
            <a:endParaRPr lang="en-US" sz="2400">
              <a:sym typeface="+mn-ea"/>
            </a:endParaRPr>
          </a:p>
          <a:p>
            <a:pPr marL="0" lvl="0" indent="0" algn="ctr" rtl="0">
              <a:lnSpc>
                <a:spcPct val="100000"/>
              </a:lnSpc>
              <a:spcBef>
                <a:spcPts val="600"/>
              </a:spcBef>
              <a:spcAft>
                <a:spcPts val="0"/>
              </a:spcAft>
              <a:buSzPts val="2000"/>
              <a:buFont typeface="Garamond" panose="02020404030301010803"/>
              <a:buNone/>
            </a:pPr>
            <a:r>
              <a:rPr lang="en-US" sz="2400">
                <a:sym typeface="+mn-ea"/>
              </a:rPr>
              <a:t>Oracle corporation acquired Sun Microsystems in 2010</a:t>
            </a:r>
            <a:endParaRPr lang="en-US" sz="2400">
              <a:sym typeface="+mn-ea"/>
            </a:endParaRPr>
          </a:p>
          <a:p>
            <a:pPr marL="0" lvl="0" indent="0" algn="ctr" rtl="0">
              <a:lnSpc>
                <a:spcPct val="100000"/>
              </a:lnSpc>
              <a:spcBef>
                <a:spcPts val="600"/>
              </a:spcBef>
              <a:spcAft>
                <a:spcPts val="0"/>
              </a:spcAft>
              <a:buSzPts val="2000"/>
              <a:buFont typeface="Garamond" panose="02020404030301010803"/>
              <a:buNone/>
            </a:pPr>
            <a:r>
              <a:rPr lang="en-US" sz="2400">
                <a:sym typeface="+mn-ea"/>
              </a:rPr>
              <a:t>The latest version of Java is Java 14 or </a:t>
            </a:r>
            <a:r>
              <a:rPr lang="en-US" sz="2400" b="1">
                <a:sym typeface="+mn-ea"/>
              </a:rPr>
              <a:t>JDK</a:t>
            </a:r>
            <a:r>
              <a:rPr lang="en-US" sz="2400">
                <a:sym typeface="+mn-ea"/>
              </a:rPr>
              <a:t> 14 released on March, 17th 2020</a:t>
            </a:r>
            <a:endParaRPr lang="en-US" sz="2400">
              <a:sym typeface="+mn-ea"/>
            </a:endParaRPr>
          </a:p>
          <a:p>
            <a:endParaRPr lang="en-US" sz="2400"/>
          </a:p>
        </p:txBody>
      </p:sp>
      <p:pic>
        <p:nvPicPr>
          <p:cNvPr id="5" name="Google Shape;164;p5" descr="History Of Java Programming Language » CodeSnail"/>
          <p:cNvPicPr preferRelativeResize="0">
            <a:picLocks noChangeAspect="1"/>
          </p:cNvPicPr>
          <p:nvPr>
            <p:ph idx="1"/>
          </p:nvPr>
        </p:nvPicPr>
        <p:blipFill rotWithShape="1">
          <a:blip r:embed="rId1"/>
          <a:srcRect t="6147"/>
          <a:stretch>
            <a:fillRect/>
          </a:stretch>
        </p:blipFill>
        <p:spPr>
          <a:xfrm>
            <a:off x="5495290" y="273685"/>
            <a:ext cx="6866255" cy="56915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369310" y="230505"/>
            <a:ext cx="4906010" cy="837565"/>
          </a:xfrm>
        </p:spPr>
        <p:txBody>
          <a:bodyPr>
            <a:normAutofit fontScale="90000"/>
          </a:bodyPr>
          <a:p>
            <a:pPr algn="ctr"/>
            <a:r>
              <a:rPr lang="en-US" sz="3600">
                <a:sym typeface="+mn-ea"/>
              </a:rPr>
              <a:t>ITERATIVE STATEMENTS</a:t>
            </a:r>
            <a:br>
              <a:rPr lang="en-US" sz="3600">
                <a:sym typeface="+mn-ea"/>
              </a:rPr>
            </a:br>
            <a:r>
              <a:rPr lang="en-US" sz="3600">
                <a:sym typeface="+mn-ea"/>
              </a:rPr>
              <a:t>(for)</a:t>
            </a:r>
            <a:endParaRPr lang="en-US"/>
          </a:p>
        </p:txBody>
      </p:sp>
      <p:sp>
        <p:nvSpPr>
          <p:cNvPr id="4" name="Text Placeholder 3"/>
          <p:cNvSpPr>
            <a:spLocks noGrp="1"/>
          </p:cNvSpPr>
          <p:nvPr>
            <p:ph type="body" sz="half" idx="2"/>
          </p:nvPr>
        </p:nvSpPr>
        <p:spPr>
          <a:xfrm>
            <a:off x="306070" y="1435735"/>
            <a:ext cx="4315460" cy="4692015"/>
          </a:xfrm>
        </p:spPr>
        <p:txBody>
          <a:bodyPr/>
          <a:p>
            <a:pPr marL="0" marR="0" lvl="0" indent="0" algn="l" rtl="0">
              <a:spcBef>
                <a:spcPts val="0"/>
              </a:spcBef>
              <a:spcAft>
                <a:spcPts val="0"/>
              </a:spcAft>
              <a:buNone/>
            </a:pPr>
            <a:r>
              <a:rPr lang="en-US" sz="32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32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for(initialization; Boolean_expression; update)</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 </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Statements </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for(int  x = 10; x &lt; 20; x = x + 1) </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System.out.print("value of x : " + x );</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p:txBody>
      </p:sp>
      <p:pic>
        <p:nvPicPr>
          <p:cNvPr id="900" name="Google Shape;900;p78" descr="Java For Loop"/>
          <p:cNvPicPr preferRelativeResize="0">
            <a:picLocks noChangeAspect="1"/>
          </p:cNvPicPr>
          <p:nvPr>
            <p:ph idx="1"/>
          </p:nvPr>
        </p:nvPicPr>
        <p:blipFill rotWithShape="1">
          <a:blip r:embed="rId1"/>
          <a:srcRect/>
          <a:stretch>
            <a:fillRect/>
          </a:stretch>
        </p:blipFill>
        <p:spPr>
          <a:xfrm>
            <a:off x="4785360" y="1316355"/>
            <a:ext cx="5925820" cy="45739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gtEl>
                                        <p:attrNameLst>
                                          <p:attrName>style.visibility</p:attrName>
                                        </p:attrNameLst>
                                      </p:cBhvr>
                                      <p:to>
                                        <p:strVal val="visible"/>
                                      </p:to>
                                    </p:set>
                                    <p:animEffect transition="in" filter="fade">
                                      <p:cBhvr>
                                        <p:cTn id="7" dur="5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67309" y="154367"/>
            <a:ext cx="4012129" cy="1162320"/>
          </a:xfrm>
        </p:spPr>
        <p:txBody>
          <a:bodyPr>
            <a:normAutofit fontScale="90000"/>
          </a:bodyPr>
          <a:p>
            <a:pPr algn="ctr"/>
            <a:r>
              <a:rPr lang="en-US" sz="3100">
                <a:sym typeface="+mn-ea"/>
              </a:rPr>
              <a:t>TRANSFER STATEMENTS</a:t>
            </a:r>
            <a:br>
              <a:rPr lang="en-US" sz="3100">
                <a:sym typeface="+mn-ea"/>
              </a:rPr>
            </a:br>
            <a:r>
              <a:rPr lang="en-US" sz="3100">
                <a:sym typeface="+mn-ea"/>
              </a:rPr>
              <a:t>(break)</a:t>
            </a:r>
            <a:br>
              <a:rPr lang="en-US"/>
            </a:br>
            <a:endParaRPr lang="en-US"/>
          </a:p>
        </p:txBody>
      </p:sp>
      <p:sp>
        <p:nvSpPr>
          <p:cNvPr id="4" name="Text Placeholder 3"/>
          <p:cNvSpPr>
            <a:spLocks noGrp="1"/>
          </p:cNvSpPr>
          <p:nvPr>
            <p:ph type="body" sz="half" idx="2"/>
          </p:nvPr>
        </p:nvSpPr>
        <p:spPr>
          <a:xfrm>
            <a:off x="609600" y="1435735"/>
            <a:ext cx="5731510" cy="4692015"/>
          </a:xfrm>
        </p:spPr>
        <p:txBody>
          <a:bodyPr>
            <a:normAutofit lnSpcReduction="10000"/>
          </a:bodyPr>
          <a:p>
            <a:pPr marL="0" lvl="0" indent="0" algn="l" rtl="0">
              <a:lnSpc>
                <a:spcPct val="100000"/>
              </a:lnSpc>
              <a:spcBef>
                <a:spcPts val="0"/>
              </a:spcBef>
              <a:spcAft>
                <a:spcPts val="0"/>
              </a:spcAft>
              <a:buSzPts val="1600"/>
              <a:buFont typeface="Garamond" panose="02020404030301010803"/>
              <a:buNone/>
            </a:pPr>
            <a:r>
              <a:rPr lang="en-US" sz="3600" b="1">
                <a:sym typeface="+mn-ea"/>
              </a:rPr>
              <a:t>“</a:t>
            </a:r>
            <a:r>
              <a:rPr lang="en-US" sz="3600" b="1" u="sng">
                <a:sym typeface="+mn-ea"/>
              </a:rPr>
              <a:t>break</a:t>
            </a:r>
            <a:r>
              <a:rPr lang="en-US" sz="3600" b="1">
                <a:sym typeface="+mn-ea"/>
              </a:rPr>
              <a:t>” </a:t>
            </a:r>
            <a:endParaRPr lang="en-US" sz="3600" b="1"/>
          </a:p>
          <a:p>
            <a:pPr marL="0" lvl="0" indent="0" algn="l" rtl="0">
              <a:lnSpc>
                <a:spcPct val="100000"/>
              </a:lnSpc>
              <a:spcBef>
                <a:spcPts val="600"/>
              </a:spcBef>
              <a:spcAft>
                <a:spcPts val="0"/>
              </a:spcAft>
              <a:buSzPts val="1600"/>
              <a:buFont typeface="Garamond" panose="02020404030301010803"/>
              <a:buNone/>
            </a:pPr>
            <a:r>
              <a:rPr lang="en-US">
                <a:sym typeface="+mn-ea"/>
              </a:rPr>
              <a:t>When the </a:t>
            </a:r>
            <a:r>
              <a:rPr lang="en-US" b="1">
                <a:sym typeface="+mn-ea"/>
              </a:rPr>
              <a:t>break</a:t>
            </a:r>
            <a:r>
              <a:rPr lang="en-US">
                <a:sym typeface="+mn-ea"/>
              </a:rPr>
              <a:t> statement is encountered inside a loop, the loop is immediately terminated and the program control resumes at the next statement following the loop.</a:t>
            </a:r>
            <a:endParaRPr b="1"/>
          </a:p>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Syntax:   </a:t>
            </a:r>
            <a:r>
              <a:rPr lang="en-US">
                <a:solidFill>
                  <a:schemeClr val="dk1"/>
                </a:solidFill>
                <a:latin typeface="Garamond" panose="02020404030301010803"/>
                <a:ea typeface="Garamond" panose="02020404030301010803"/>
                <a:cs typeface="Garamond" panose="02020404030301010803"/>
                <a:sym typeface="Garamond" panose="02020404030301010803"/>
              </a:rPr>
              <a:t>break;</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8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for(int  i = 1; i &lt; 5; i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if( i == 3 )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break;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System.out.println( i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Output: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pic>
        <p:nvPicPr>
          <p:cNvPr id="912" name="Google Shape;912;p79" descr="Java Break Statement"/>
          <p:cNvPicPr preferRelativeResize="0">
            <a:picLocks noChangeAspect="1"/>
          </p:cNvPicPr>
          <p:nvPr>
            <p:ph idx="1"/>
          </p:nvPr>
        </p:nvPicPr>
        <p:blipFill rotWithShape="1">
          <a:blip r:embed="rId1"/>
          <a:srcRect/>
          <a:stretch>
            <a:fillRect/>
          </a:stretch>
        </p:blipFill>
        <p:spPr>
          <a:xfrm>
            <a:off x="6808470" y="1316355"/>
            <a:ext cx="4359275" cy="42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2"/>
                                        </p:tgtEl>
                                        <p:attrNameLst>
                                          <p:attrName>style.visibility</p:attrName>
                                        </p:attrNameLst>
                                      </p:cBhvr>
                                      <p:to>
                                        <p:strVal val="visible"/>
                                      </p:to>
                                    </p:set>
                                    <p:animEffect transition="in" filter="fade">
                                      <p:cBhvr>
                                        <p:cTn id="7" dur="500"/>
                                        <p:tgtEl>
                                          <p:spTgt spid="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761105" y="273685"/>
            <a:ext cx="4503420" cy="934720"/>
          </a:xfrm>
        </p:spPr>
        <p:txBody>
          <a:bodyPr>
            <a:normAutofit fontScale="90000"/>
          </a:bodyPr>
          <a:p>
            <a:pPr algn="ctr"/>
            <a:r>
              <a:rPr lang="en-US" sz="3600">
                <a:sym typeface="+mn-ea"/>
              </a:rPr>
              <a:t>TRANSFER STATEMENTS</a:t>
            </a:r>
            <a:br>
              <a:rPr lang="en-US" sz="3600">
                <a:sym typeface="+mn-ea"/>
              </a:rPr>
            </a:br>
            <a:r>
              <a:rPr lang="en-US" sz="3600">
                <a:sym typeface="+mn-ea"/>
              </a:rPr>
              <a:t>(continue)</a:t>
            </a:r>
            <a:endParaRPr lang="en-US"/>
          </a:p>
        </p:txBody>
      </p:sp>
      <p:sp>
        <p:nvSpPr>
          <p:cNvPr id="4" name="Text Placeholder 3"/>
          <p:cNvSpPr>
            <a:spLocks noGrp="1"/>
          </p:cNvSpPr>
          <p:nvPr>
            <p:ph type="body" sz="half" idx="2"/>
          </p:nvPr>
        </p:nvSpPr>
        <p:spPr>
          <a:xfrm>
            <a:off x="609600" y="696595"/>
            <a:ext cx="4011930" cy="5431155"/>
          </a:xfrm>
        </p:spPr>
        <p:txBody>
          <a:bodyPr/>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Syntax:</a:t>
            </a: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continue;</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8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for(int  i = 1; i &lt; 5; i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if( i == 3 )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continue;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System.out.println( i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Output: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1</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4</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pic>
        <p:nvPicPr>
          <p:cNvPr id="923" name="Google Shape;923;p80" descr="Java Continue Statement"/>
          <p:cNvPicPr preferRelativeResize="0">
            <a:picLocks noChangeAspect="1"/>
          </p:cNvPicPr>
          <p:nvPr>
            <p:ph idx="1"/>
          </p:nvPr>
        </p:nvPicPr>
        <p:blipFill rotWithShape="1">
          <a:blip r:embed="rId1"/>
          <a:srcRect/>
          <a:stretch>
            <a:fillRect/>
          </a:stretch>
        </p:blipFill>
        <p:spPr>
          <a:xfrm>
            <a:off x="5745480" y="1126490"/>
            <a:ext cx="4997450" cy="44018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3"/>
                                        </p:tgtEl>
                                        <p:attrNameLst>
                                          <p:attrName>style.visibility</p:attrName>
                                        </p:attrNameLst>
                                      </p:cBhvr>
                                      <p:to>
                                        <p:strVal val="visible"/>
                                      </p:to>
                                    </p:set>
                                    <p:animEffect transition="in" filter="fade">
                                      <p:cBhvr>
                                        <p:cTn id="7" dur="500"/>
                                        <p:tgtEl>
                                          <p:spTgt spid="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fontScale="90000"/>
          </a:bodyPr>
          <a:p>
            <a:pPr algn="ctr"/>
            <a:r>
              <a:rPr lang="en-US" sz="3600">
                <a:sym typeface="+mn-ea"/>
              </a:rPr>
              <a:t>PACKAGE DETAILS</a:t>
            </a:r>
            <a:br>
              <a:rPr lang="en-US"/>
            </a:br>
            <a:endParaRPr lang="en-US"/>
          </a:p>
        </p:txBody>
      </p:sp>
      <p:sp>
        <p:nvSpPr>
          <p:cNvPr id="6" name="Text Placeholder 5"/>
          <p:cNvSpPr>
            <a:spLocks noGrp="1"/>
          </p:cNvSpPr>
          <p:nvPr>
            <p:ph type="body" sz="quarter" idx="14"/>
          </p:nvPr>
        </p:nvSpPr>
        <p:spPr>
          <a:xfrm>
            <a:off x="408940" y="785495"/>
            <a:ext cx="11160125" cy="5524500"/>
          </a:xfrm>
        </p:spPr>
        <p:txBody>
          <a:bodyPr>
            <a:normAutofit fontScale="70000"/>
          </a:bodyPr>
          <a:p>
            <a:pPr marL="0" lvl="0" indent="0" algn="ctr" rtl="0">
              <a:lnSpc>
                <a:spcPct val="100000"/>
              </a:lnSpc>
              <a:spcBef>
                <a:spcPts val="0"/>
              </a:spcBef>
              <a:spcAft>
                <a:spcPts val="0"/>
              </a:spcAft>
              <a:buSzPts val="2000"/>
              <a:buFont typeface="Garamond" panose="02020404030301010803"/>
              <a:buNone/>
            </a:pPr>
            <a:r>
              <a:rPr lang="en-US">
                <a:sym typeface="+mn-ea"/>
              </a:rPr>
              <a:t>Java user input(Scanner)</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 Scanner class is used to get user input and it is found in the java.util package.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To use the scanner class, create an object of the class and use any of the available methods found in the scanner class documentation.</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There are some input types in Scanner package</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nextBoolean()</a:t>
            </a:r>
            <a:r>
              <a:rPr lang="en-US">
                <a:sym typeface="+mn-ea"/>
              </a:rPr>
              <a:t> – reads a Boolean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nextByte()</a:t>
            </a:r>
            <a:r>
              <a:rPr lang="en-US">
                <a:sym typeface="+mn-ea"/>
              </a:rPr>
              <a:t> – reads a byte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nextDouble()  </a:t>
            </a:r>
            <a:r>
              <a:rPr lang="en-US">
                <a:sym typeface="+mn-ea"/>
              </a:rPr>
              <a:t>- reads a double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nextFloat()</a:t>
            </a:r>
            <a:r>
              <a:rPr lang="en-US">
                <a:sym typeface="+mn-ea"/>
              </a:rPr>
              <a:t> – reads a float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nextInt() </a:t>
            </a:r>
            <a:r>
              <a:rPr lang="en-US">
                <a:sym typeface="+mn-ea"/>
              </a:rPr>
              <a:t>– reads a int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nextLine() </a:t>
            </a:r>
            <a:r>
              <a:rPr lang="en-US">
                <a:sym typeface="+mn-ea"/>
              </a:rPr>
              <a:t> - reads a string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nextLong()</a:t>
            </a:r>
            <a:r>
              <a:rPr lang="en-US">
                <a:sym typeface="+mn-ea"/>
              </a:rPr>
              <a:t> – reads a long value from the user</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nextShort()</a:t>
            </a:r>
            <a:r>
              <a:rPr lang="en-US">
                <a:sym typeface="+mn-ea"/>
              </a:rPr>
              <a:t> – reads a short value from the user</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pPr algn="ctr"/>
            <a:r>
              <a:rPr lang="en-US">
                <a:sym typeface="+mn-ea"/>
              </a:rPr>
              <a:t>JAVA LANG PACKAGE</a:t>
            </a:r>
            <a:endParaRPr lang="en-US"/>
          </a:p>
        </p:txBody>
      </p:sp>
      <p:sp>
        <p:nvSpPr>
          <p:cNvPr id="4" name="Text Placeholder 3"/>
          <p:cNvSpPr>
            <a:spLocks noGrp="1"/>
          </p:cNvSpPr>
          <p:nvPr>
            <p:ph type="body" sz="quarter" idx="14"/>
          </p:nvPr>
        </p:nvSpPr>
        <p:spPr>
          <a:xfrm>
            <a:off x="408940" y="887095"/>
            <a:ext cx="11160125" cy="5422900"/>
          </a:xfrm>
        </p:spPr>
        <p:txBody>
          <a:bodyPr>
            <a:normAutofit fontScale="80000"/>
          </a:bodyPr>
          <a:p>
            <a:pPr marL="0" lvl="0" indent="0" algn="ctr" rtl="0">
              <a:lnSpc>
                <a:spcPct val="100000"/>
              </a:lnSpc>
              <a:spcBef>
                <a:spcPts val="0"/>
              </a:spcBef>
              <a:spcAft>
                <a:spcPts val="0"/>
              </a:spcAft>
              <a:buSzPct val="100000"/>
              <a:buFont typeface="Garamond" panose="02020404030301010803"/>
              <a:buNone/>
            </a:pPr>
            <a:r>
              <a:rPr lang="en-US">
                <a:sym typeface="+mn-ea"/>
              </a:rPr>
              <a:t>For writing any java program, the most commonly required classes and interfaces are encapsulated in the separate packages which is nothing but java.lang package.</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It is not required to import java package in our program because it is available by default to every java program.</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The following are the some of the important classes present in java.lang package.</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Object</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String </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String buffer</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All wrapper classes</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Exception API</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Thread API…etc.</a:t>
            </a:r>
            <a:endParaRPr lang="en-US"/>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JAVA.LANG.OBJECT CLASS</a:t>
            </a:r>
            <a:endParaRPr lang="en-US"/>
          </a:p>
        </p:txBody>
      </p:sp>
      <p:sp>
        <p:nvSpPr>
          <p:cNvPr id="4" name="Text Placeholder 3"/>
          <p:cNvSpPr>
            <a:spLocks noGrp="1"/>
          </p:cNvSpPr>
          <p:nvPr>
            <p:ph type="body" sz="quarter" idx="14"/>
          </p:nvPr>
        </p:nvSpPr>
        <p:spPr>
          <a:xfrm>
            <a:off x="408940" y="887095"/>
            <a:ext cx="11160125" cy="5422900"/>
          </a:xfrm>
        </p:spPr>
        <p:txBody>
          <a:bodyPr>
            <a:normAutofit fontScale="60000"/>
          </a:bodyPr>
          <a:p>
            <a:pPr marL="0" lvl="0" indent="0" algn="ctr" rtl="0">
              <a:lnSpc>
                <a:spcPct val="100000"/>
              </a:lnSpc>
              <a:spcBef>
                <a:spcPts val="0"/>
              </a:spcBef>
              <a:spcAft>
                <a:spcPts val="0"/>
              </a:spcAft>
              <a:buSzPct val="100000"/>
              <a:buFont typeface="Garamond" panose="02020404030301010803"/>
              <a:buNone/>
            </a:pPr>
            <a:r>
              <a:rPr lang="en-US">
                <a:sym typeface="+mn-ea"/>
              </a:rPr>
              <a:t>For any java object whether it is predefined or customized the most commonly required methods are encapsulated into a separate class which is nothing but object class.</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As object class act as a root (or) parent (or) super for all java classes , by default its methods are available to every java class.</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The following are the list of all methods present in java.lang object class</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String toString()</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native int hashCode()</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boolean equals(Object o);</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protected native Object clone() throws CloneNotSupportedException;</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final Class&lt;?&gt; getClass();</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protected void finalize () throws Throwble;</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final void wait() throws InteruptedException;</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final void wait(long ms , int ns) throws InteruptedException;</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final native void notify();</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public final native void notifyAll();</a:t>
            </a:r>
            <a:endParaRPr lang="en-US"/>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ACCESS MODIFIERS</a:t>
            </a:r>
            <a:endParaRPr lang="en-US"/>
          </a:p>
        </p:txBody>
      </p:sp>
      <p:sp>
        <p:nvSpPr>
          <p:cNvPr id="4" name="Text Placeholder 3"/>
          <p:cNvSpPr>
            <a:spLocks noGrp="1"/>
          </p:cNvSpPr>
          <p:nvPr>
            <p:ph type="body" sz="quarter" idx="14"/>
          </p:nvPr>
        </p:nvSpPr>
        <p:spPr/>
        <p:txBody>
          <a:bodyPr>
            <a:normAutofit fontScale="90000" lnSpcReduction="10000"/>
          </a:bodyPr>
          <a:p>
            <a:pPr marL="0" lvl="0" indent="0" algn="ctr" rtl="0">
              <a:lnSpc>
                <a:spcPct val="100000"/>
              </a:lnSpc>
              <a:spcBef>
                <a:spcPts val="0"/>
              </a:spcBef>
              <a:spcAft>
                <a:spcPts val="0"/>
              </a:spcAft>
              <a:buSzPts val="2000"/>
              <a:buFont typeface="Garamond" panose="02020404030301010803"/>
              <a:buNone/>
            </a:pPr>
            <a:r>
              <a:rPr lang="en-US">
                <a:sym typeface="+mn-ea"/>
              </a:rPr>
              <a:t>Access modifiers in java specifies the accessibility or scope of the field, method, constructor, or a class.</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We can change the access levels fields by applying the modifiers in it.</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There are 4 access modifiers in java.</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Public</a:t>
            </a:r>
            <a:r>
              <a:rPr lang="en-US">
                <a:sym typeface="+mn-ea"/>
              </a:rPr>
              <a:t>- for every where.</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Private </a:t>
            </a:r>
            <a:r>
              <a:rPr lang="en-US">
                <a:sym typeface="+mn-ea"/>
              </a:rPr>
              <a:t>– only within the class. It cannot be accessed from the outside of the class.</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Protected</a:t>
            </a:r>
            <a:r>
              <a:rPr lang="en-US">
                <a:sym typeface="+mn-ea"/>
              </a:rPr>
              <a:t>- with in the package and outside the package through child class.</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Default </a:t>
            </a:r>
            <a:r>
              <a:rPr lang="en-US">
                <a:sym typeface="+mn-ea"/>
              </a:rPr>
              <a:t>– only with in the package.</a:t>
            </a:r>
            <a:endParaRPr lang="en-US"/>
          </a:p>
          <a:p>
            <a:pPr marL="0" lvl="0" indent="0" algn="ctr" rtl="0">
              <a:lnSpc>
                <a:spcPct val="100000"/>
              </a:lnSpc>
              <a:spcBef>
                <a:spcPts val="600"/>
              </a:spcBef>
              <a:spcAft>
                <a:spcPts val="0"/>
              </a:spcAft>
              <a:buSzPts val="2000"/>
              <a:buFont typeface="Garamond" panose="02020404030301010803"/>
              <a:buNone/>
            </a:pPr>
            <a:r>
              <a:rPr lang="en-US">
                <a:sym typeface="+mn-ea"/>
              </a:rPr>
              <a:t> </a:t>
            </a:r>
            <a:endParaRPr lang="en-US"/>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953" name="Google Shape;953;p85"/>
          <p:cNvPicPr preferRelativeResize="0">
            <a:picLocks noGrp="1"/>
          </p:cNvPicPr>
          <p:nvPr>
            <p:ph type="body" idx="1"/>
          </p:nvPr>
        </p:nvPicPr>
        <p:blipFill rotWithShape="1">
          <a:blip r:embed="rId1"/>
          <a:srcRect/>
          <a:stretch>
            <a:fillRect/>
          </a:stretch>
        </p:blipFill>
        <p:spPr>
          <a:xfrm>
            <a:off x="907415" y="798830"/>
            <a:ext cx="10845165" cy="549465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TYPE CONVERSION</a:t>
            </a:r>
            <a:endParaRPr lang="en-US"/>
          </a:p>
        </p:txBody>
      </p:sp>
      <p:sp>
        <p:nvSpPr>
          <p:cNvPr id="4" name="Text Placeholder 3"/>
          <p:cNvSpPr>
            <a:spLocks noGrp="1"/>
          </p:cNvSpPr>
          <p:nvPr>
            <p:ph type="body" sz="quarter" idx="14"/>
          </p:nvPr>
        </p:nvSpPr>
        <p:spPr>
          <a:xfrm>
            <a:off x="408940" y="991235"/>
            <a:ext cx="11160125" cy="5318760"/>
          </a:xfrm>
        </p:spPr>
        <p:txBody>
          <a:bodyPr>
            <a:normAutofit fontScale="60000"/>
          </a:bodyPr>
          <a:p>
            <a:pPr marL="0" lvl="0" indent="0" algn="ctr" rtl="0">
              <a:lnSpc>
                <a:spcPct val="100000"/>
              </a:lnSpc>
              <a:spcBef>
                <a:spcPts val="0"/>
              </a:spcBef>
              <a:spcAft>
                <a:spcPts val="0"/>
              </a:spcAft>
              <a:buSzPct val="100000"/>
              <a:buFont typeface="Garamond" panose="02020404030301010803"/>
              <a:buNone/>
            </a:pPr>
            <a:r>
              <a:rPr lang="en-US">
                <a:sym typeface="+mn-ea"/>
              </a:rPr>
              <a:t>Converting one data type into another data type is known as type conversion</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This is classified into 2 types</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Automatic/ implicit type conversion</a:t>
            </a:r>
            <a:endParaRPr lang="en-US"/>
          </a:p>
          <a:p>
            <a:pPr marL="457200" lvl="0" indent="-457200" algn="ctr" rtl="0">
              <a:lnSpc>
                <a:spcPct val="100000"/>
              </a:lnSpc>
              <a:spcBef>
                <a:spcPts val="600"/>
              </a:spcBef>
              <a:spcAft>
                <a:spcPts val="0"/>
              </a:spcAft>
              <a:buSzPct val="100000"/>
              <a:buFont typeface="Garamond" panose="02020404030301010803"/>
              <a:buAutoNum type="arabicPeriod"/>
            </a:pPr>
            <a:r>
              <a:rPr lang="en-US">
                <a:sym typeface="+mn-ea"/>
              </a:rPr>
              <a:t>Explicit/ manual type conversion </a:t>
            </a:r>
            <a:endParaRPr lang="en-US"/>
          </a:p>
          <a:p>
            <a:pPr marL="0" lvl="0" indent="0" algn="ctr" rtl="0">
              <a:lnSpc>
                <a:spcPct val="100000"/>
              </a:lnSpc>
              <a:spcBef>
                <a:spcPts val="600"/>
              </a:spcBef>
              <a:spcAft>
                <a:spcPts val="0"/>
              </a:spcAft>
              <a:buSzPct val="100000"/>
              <a:buFont typeface="Garamond" panose="02020404030301010803"/>
              <a:buNone/>
            </a:pPr>
            <a:r>
              <a:rPr lang="en-US" sz="4000" b="1">
                <a:sym typeface="+mn-ea"/>
              </a:rPr>
              <a:t>Automatic Type Conversion:</a:t>
            </a:r>
            <a:endParaRPr lang="en-US" sz="4000" b="1"/>
          </a:p>
          <a:p>
            <a:pPr marL="0" lvl="0" indent="0" algn="ctr" rtl="0">
              <a:lnSpc>
                <a:spcPct val="100000"/>
              </a:lnSpc>
              <a:spcBef>
                <a:spcPts val="600"/>
              </a:spcBef>
              <a:spcAft>
                <a:spcPts val="0"/>
              </a:spcAft>
              <a:buSzPct val="100000"/>
              <a:buFont typeface="Garamond" panose="02020404030301010803"/>
              <a:buNone/>
            </a:pPr>
            <a:r>
              <a:rPr lang="en-US">
                <a:sym typeface="+mn-ea"/>
              </a:rPr>
              <a:t>It is possible to convert lower data type into higher data type .</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a:t>
            </a:r>
            <a:r>
              <a:rPr lang="en-US">
                <a:sym typeface="+mn-ea"/>
              </a:rPr>
              <a:t> byte a=5;</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int b;</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b=a;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This means a is of byte data type and b is int data type. If we write b=a means, a value is stored in b but the value is in int data type.</a:t>
            </a:r>
            <a:endParaRPr lang="en-US"/>
          </a:p>
          <a:p>
            <a:pPr marL="0" lvl="0" indent="0" algn="ctr" rtl="0">
              <a:lnSpc>
                <a:spcPct val="100000"/>
              </a:lnSpc>
              <a:spcBef>
                <a:spcPts val="600"/>
              </a:spcBef>
              <a:spcAft>
                <a:spcPts val="0"/>
              </a:spcAft>
              <a:buSzPct val="100000"/>
              <a:buFont typeface="Garamond" panose="02020404030301010803"/>
              <a:buNone/>
            </a:pPr>
            <a:r>
              <a:rPr lang="en-US" sz="4000" b="1">
                <a:sym typeface="+mn-ea"/>
              </a:rPr>
              <a:t>Explicit Type Conversion:</a:t>
            </a:r>
            <a:endParaRPr lang="en-US" sz="4000" b="1"/>
          </a:p>
          <a:p>
            <a:pPr marL="0" lvl="0" indent="0" algn="ctr" rtl="0">
              <a:lnSpc>
                <a:spcPct val="100000"/>
              </a:lnSpc>
              <a:spcBef>
                <a:spcPts val="600"/>
              </a:spcBef>
              <a:spcAft>
                <a:spcPts val="0"/>
              </a:spcAft>
              <a:buSzPct val="100000"/>
              <a:buFont typeface="Garamond" panose="02020404030301010803"/>
              <a:buNone/>
            </a:pPr>
            <a:r>
              <a:rPr lang="en-US">
                <a:sym typeface="+mn-ea"/>
              </a:rPr>
              <a:t>It is possible to convert higher data type into lower data type. But we may loss data while conversion. </a:t>
            </a:r>
            <a:endParaRPr lang="en-US"/>
          </a:p>
          <a:p>
            <a:pPr marL="0" lvl="0" indent="0" algn="ctr" rtl="0">
              <a:lnSpc>
                <a:spcPct val="100000"/>
              </a:lnSpc>
              <a:spcBef>
                <a:spcPts val="600"/>
              </a:spcBef>
              <a:spcAft>
                <a:spcPts val="0"/>
              </a:spcAft>
              <a:buSzPct val="100000"/>
              <a:buFont typeface="Garamond" panose="02020404030301010803"/>
              <a:buNone/>
            </a:pP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EXAMPLE</a:t>
            </a:r>
            <a:endParaRPr lang="en-US"/>
          </a:p>
        </p:txBody>
      </p:sp>
      <p:sp>
        <p:nvSpPr>
          <p:cNvPr id="4" name="Text Placeholder 3"/>
          <p:cNvSpPr>
            <a:spLocks noGrp="1"/>
          </p:cNvSpPr>
          <p:nvPr>
            <p:ph type="body" sz="quarter" idx="14"/>
          </p:nvPr>
        </p:nvSpPr>
        <p:spPr>
          <a:xfrm>
            <a:off x="408940" y="897255"/>
            <a:ext cx="11160125" cy="5412740"/>
          </a:xfrm>
        </p:spPr>
        <p:txBody>
          <a:bodyPr>
            <a:normAutofit fontScale="70000"/>
          </a:bodyPr>
          <a:p>
            <a:pPr marL="0" lvl="0" indent="0" algn="ctr" rtl="0">
              <a:lnSpc>
                <a:spcPct val="100000"/>
              </a:lnSpc>
              <a:spcBef>
                <a:spcPts val="0"/>
              </a:spcBef>
              <a:spcAft>
                <a:spcPts val="0"/>
              </a:spcAft>
              <a:buSzPct val="100000"/>
              <a:buFont typeface="Garamond" panose="02020404030301010803"/>
              <a:buNone/>
            </a:pPr>
            <a:r>
              <a:rPr lang="en-US" b="1">
                <a:sym typeface="+mn-ea"/>
              </a:rPr>
              <a:t>Ex: </a:t>
            </a:r>
            <a:r>
              <a:rPr lang="en-US">
                <a:sym typeface="+mn-ea"/>
              </a:rPr>
              <a:t>if float is converted into short data type</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Float data type occupies 4 bytes of memory</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Short data type occupies 2 bytes of memory</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So while converting from higher data type to lower data type we lost some data.</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Syntax:</a:t>
            </a:r>
            <a:r>
              <a:rPr lang="en-US">
                <a:sym typeface="+mn-ea"/>
              </a:rPr>
              <a:t> var= (target) variable;</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 </a:t>
            </a:r>
            <a:r>
              <a:rPr lang="en-US">
                <a:sym typeface="+mn-ea"/>
              </a:rPr>
              <a:t>float 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int x;</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x=(int) a;</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Which means, a is converted into int data type and the result will be stored in x which is already an integer data type.</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So we are compressing the size of our data so this is nothing but type casting.</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 </a:t>
            </a:r>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fontScale="90000"/>
          </a:bodyPr>
          <a:p>
            <a:pPr algn="ctr"/>
            <a:r>
              <a:rPr lang="en-US">
                <a:sym typeface="+mn-ea"/>
              </a:rPr>
              <a:t>INSTALLATION</a:t>
            </a:r>
            <a:br>
              <a:rPr lang="en-US"/>
            </a:br>
            <a:endParaRPr lang="en-US"/>
          </a:p>
        </p:txBody>
      </p:sp>
      <p:pic>
        <p:nvPicPr>
          <p:cNvPr id="170" name="Google Shape;170;p6"/>
          <p:cNvPicPr preferRelativeResize="0">
            <a:picLocks noGrp="1" noChangeAspect="1"/>
          </p:cNvPicPr>
          <p:nvPr>
            <p:ph idx="4294967295"/>
          </p:nvPr>
        </p:nvPicPr>
        <p:blipFill rotWithShape="1">
          <a:blip r:embed="rId1"/>
          <a:srcRect/>
          <a:stretch>
            <a:fillRect/>
          </a:stretch>
        </p:blipFill>
        <p:spPr>
          <a:xfrm>
            <a:off x="0" y="1169670"/>
            <a:ext cx="11156950" cy="49574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09600" y="273050"/>
            <a:ext cx="9351645" cy="629285"/>
          </a:xfrm>
        </p:spPr>
        <p:txBody>
          <a:bodyPr>
            <a:normAutofit/>
          </a:bodyPr>
          <a:p>
            <a:pPr algn="ctr"/>
            <a:r>
              <a:rPr lang="en-US" sz="3200">
                <a:sym typeface="+mn-ea"/>
              </a:rPr>
              <a:t>SEPARATORS</a:t>
            </a:r>
            <a:endParaRPr lang="en-US" sz="3200">
              <a:sym typeface="+mn-ea"/>
            </a:endParaRPr>
          </a:p>
        </p:txBody>
      </p:sp>
      <p:sp>
        <p:nvSpPr>
          <p:cNvPr id="5" name="Text Placeholder 4"/>
          <p:cNvSpPr>
            <a:spLocks noGrp="1"/>
          </p:cNvSpPr>
          <p:nvPr>
            <p:ph type="body" sz="half" idx="2"/>
          </p:nvPr>
        </p:nvSpPr>
        <p:spPr/>
        <p:txBody>
          <a:bodyPr/>
          <a:p>
            <a:endParaRPr lang="en-US"/>
          </a:p>
        </p:txBody>
      </p:sp>
      <p:pic>
        <p:nvPicPr>
          <p:cNvPr id="985" name="Google Shape;985;p90" descr="Lexical Issues"/>
          <p:cNvPicPr preferRelativeResize="0">
            <a:picLocks noGrp="1" noChangeAspect="1"/>
          </p:cNvPicPr>
          <p:nvPr>
            <p:ph idx="1"/>
          </p:nvPr>
        </p:nvPicPr>
        <p:blipFill rotWithShape="1">
          <a:blip r:embed="rId1"/>
          <a:srcRect/>
          <a:stretch>
            <a:fillRect/>
          </a:stretch>
        </p:blipFill>
        <p:spPr>
          <a:xfrm>
            <a:off x="442595" y="1126490"/>
            <a:ext cx="10753725" cy="506031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58615" y="219075"/>
            <a:ext cx="4011930" cy="610870"/>
          </a:xfrm>
        </p:spPr>
        <p:txBody>
          <a:bodyPr/>
          <a:p>
            <a:pPr algn="ctr"/>
            <a:r>
              <a:rPr lang="en-US" sz="3200">
                <a:sym typeface="+mn-ea"/>
              </a:rPr>
              <a:t>WHY ARRAY?</a:t>
            </a:r>
            <a:endParaRPr lang="en-US" sz="3200">
              <a:sym typeface="+mn-ea"/>
            </a:endParaRPr>
          </a:p>
        </p:txBody>
      </p:sp>
      <p:sp>
        <p:nvSpPr>
          <p:cNvPr id="3" name="Content Placeholder 2"/>
          <p:cNvSpPr>
            <a:spLocks noGrp="1"/>
          </p:cNvSpPr>
          <p:nvPr>
            <p:ph idx="1"/>
          </p:nvPr>
        </p:nvSpPr>
        <p:spPr>
          <a:xfrm>
            <a:off x="6964680" y="1182370"/>
            <a:ext cx="4933950" cy="4945380"/>
          </a:xfrm>
        </p:spPr>
        <p:txBody>
          <a:bodyPr/>
          <a:p>
            <a:pPr marL="0" marR="0" lvl="0" indent="0" algn="l" rtl="0">
              <a:lnSpc>
                <a:spcPct val="100000"/>
              </a:lnSpc>
              <a:spcBef>
                <a:spcPts val="0"/>
              </a:spcBef>
              <a:spcAft>
                <a:spcPts val="0"/>
              </a:spcAft>
              <a:buClr>
                <a:schemeClr val="accent1"/>
              </a:buClr>
              <a:buSzPts val="2000"/>
              <a:buFont typeface="Garamond" panose="02020404030301010803"/>
              <a:buNone/>
            </a:pPr>
            <a:r>
              <a:rPr lang="en-US" sz="2800" b="1">
                <a:solidFill>
                  <a:schemeClr val="tx1"/>
                </a:solidFill>
                <a:latin typeface="Garamond" panose="02020404030301010803"/>
                <a:ea typeface="Garamond" panose="02020404030301010803"/>
                <a:cs typeface="Garamond" panose="02020404030301010803"/>
                <a:sym typeface="Garamond" panose="02020404030301010803"/>
              </a:rPr>
              <a:t>Consider :</a:t>
            </a:r>
            <a:endParaRPr lang="en-US" sz="2400" b="1"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int a;</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a=10;</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System.out.print(“a= “+a);</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b=20;</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System.out.print(“b= “+b);</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b="1">
                <a:solidFill>
                  <a:schemeClr val="tx1"/>
                </a:solidFill>
                <a:latin typeface="Garamond" panose="02020404030301010803"/>
                <a:ea typeface="Garamond" panose="02020404030301010803"/>
                <a:cs typeface="Garamond" panose="02020404030301010803"/>
                <a:sym typeface="Garamond" panose="02020404030301010803"/>
              </a:rPr>
              <a:t>Output:</a:t>
            </a:r>
            <a:endParaRPr lang="en-US" sz="2800"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a= 10</a:t>
            </a:r>
            <a:endParaRPr lang="en-US" sz="28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800">
                <a:solidFill>
                  <a:schemeClr val="tx1"/>
                </a:solidFill>
                <a:latin typeface="Garamond" panose="02020404030301010803"/>
                <a:ea typeface="Garamond" panose="02020404030301010803"/>
                <a:cs typeface="Garamond" panose="02020404030301010803"/>
                <a:sym typeface="Garamond" panose="02020404030301010803"/>
              </a:rPr>
              <a:t>   b=20 </a:t>
            </a: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4" name="Text Placeholder 3"/>
          <p:cNvSpPr>
            <a:spLocks noGrp="1"/>
          </p:cNvSpPr>
          <p:nvPr>
            <p:ph type="body" sz="half" idx="2"/>
          </p:nvPr>
        </p:nvSpPr>
        <p:spPr>
          <a:xfrm>
            <a:off x="609600" y="1435735"/>
            <a:ext cx="5688330" cy="4692015"/>
          </a:xfrm>
        </p:spPr>
        <p:txBody>
          <a:bodyPr>
            <a:noAutofit/>
          </a:bodyPr>
          <a:p>
            <a:pPr marL="0" lvl="0" indent="0" algn="l" rtl="0">
              <a:lnSpc>
                <a:spcPct val="100000"/>
              </a:lnSpc>
              <a:spcBef>
                <a:spcPts val="0"/>
              </a:spcBef>
              <a:spcAft>
                <a:spcPts val="0"/>
              </a:spcAft>
              <a:buSzPts val="2000"/>
              <a:buFont typeface="Garamond" panose="02020404030301010803"/>
              <a:buNone/>
            </a:pPr>
            <a:r>
              <a:rPr lang="en-US" sz="2800" b="1">
                <a:sym typeface="+mn-ea"/>
              </a:rPr>
              <a:t>Consider :</a:t>
            </a:r>
            <a:endParaRPr lang="en-US" sz="2800" b="1">
              <a:sym typeface="+mn-ea"/>
            </a:endParaRPr>
          </a:p>
          <a:p>
            <a:pPr marL="0" lvl="0" indent="0" algn="l" rtl="0">
              <a:lnSpc>
                <a:spcPct val="100000"/>
              </a:lnSpc>
              <a:spcBef>
                <a:spcPts val="600"/>
              </a:spcBef>
              <a:spcAft>
                <a:spcPts val="0"/>
              </a:spcAft>
              <a:buSzPts val="2000"/>
              <a:buFont typeface="Garamond" panose="02020404030301010803"/>
              <a:buNone/>
            </a:pPr>
            <a:r>
              <a:rPr lang="en-US" sz="2800">
                <a:sym typeface="+mn-ea"/>
              </a:rPr>
              <a:t> 	int a;</a:t>
            </a:r>
            <a:endParaRPr lang="en-US" sz="2800">
              <a:sym typeface="+mn-ea"/>
            </a:endParaRPr>
          </a:p>
          <a:p>
            <a:pPr marL="0" lvl="0" indent="0" algn="l" rtl="0">
              <a:lnSpc>
                <a:spcPct val="100000"/>
              </a:lnSpc>
              <a:spcBef>
                <a:spcPts val="600"/>
              </a:spcBef>
              <a:spcAft>
                <a:spcPts val="0"/>
              </a:spcAft>
              <a:buSzPts val="2000"/>
              <a:buFont typeface="Garamond" panose="02020404030301010803"/>
              <a:buNone/>
            </a:pPr>
            <a:r>
              <a:rPr lang="en-US" sz="2800">
                <a:sym typeface="+mn-ea"/>
              </a:rPr>
              <a:t> 	a=10;</a:t>
            </a:r>
            <a:endParaRPr lang="en-US" sz="2800">
              <a:sym typeface="+mn-ea"/>
            </a:endParaRPr>
          </a:p>
          <a:p>
            <a:pPr marL="0" lvl="0" indent="0" algn="l" rtl="0">
              <a:lnSpc>
                <a:spcPct val="100000"/>
              </a:lnSpc>
              <a:spcBef>
                <a:spcPts val="600"/>
              </a:spcBef>
              <a:spcAft>
                <a:spcPts val="0"/>
              </a:spcAft>
              <a:buSzPts val="2000"/>
              <a:buFont typeface="Garamond" panose="02020404030301010803"/>
              <a:buNone/>
            </a:pPr>
            <a:r>
              <a:rPr lang="en-US" sz="2800">
                <a:sym typeface="+mn-ea"/>
              </a:rPr>
              <a:t> 	a=20;</a:t>
            </a:r>
            <a:endParaRPr lang="en-US" sz="2800">
              <a:sym typeface="+mn-ea"/>
            </a:endParaRPr>
          </a:p>
          <a:p>
            <a:pPr marL="0" lvl="0" indent="0" algn="l" rtl="0">
              <a:lnSpc>
                <a:spcPct val="100000"/>
              </a:lnSpc>
              <a:spcBef>
                <a:spcPts val="600"/>
              </a:spcBef>
              <a:spcAft>
                <a:spcPts val="0"/>
              </a:spcAft>
              <a:buSzPts val="2000"/>
              <a:buFont typeface="Garamond" panose="02020404030301010803"/>
              <a:buNone/>
            </a:pPr>
            <a:r>
              <a:rPr lang="en-US" sz="2400">
                <a:sym typeface="+mn-ea"/>
              </a:rPr>
              <a:t>	System.out.print(“a= “+a);</a:t>
            </a:r>
            <a:endParaRPr lang="en-US" sz="2400">
              <a:sym typeface="+mn-ea"/>
            </a:endParaRPr>
          </a:p>
          <a:p>
            <a:pPr marL="0" marR="0" lvl="0" indent="0" algn="l" rtl="0">
              <a:spcBef>
                <a:spcPts val="0"/>
              </a:spcBef>
              <a:spcAft>
                <a:spcPts val="0"/>
              </a:spcAft>
              <a:buNone/>
            </a:pPr>
            <a:r>
              <a:rPr lang="en-US" sz="2400" b="1">
                <a:solidFill>
                  <a:schemeClr val="tx1"/>
                </a:solidFill>
                <a:latin typeface="Garamond" panose="02020404030301010803"/>
                <a:ea typeface="Garamond" panose="02020404030301010803"/>
                <a:cs typeface="Garamond" panose="02020404030301010803"/>
                <a:sym typeface="Garamond" panose="02020404030301010803"/>
              </a:rPr>
              <a:t>Output:</a:t>
            </a:r>
            <a:endParaRPr lang="en-US" sz="2400" b="1">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 20</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A </a:t>
            </a:r>
            <a:r>
              <a:rPr lang="en-US" sz="2400" b="1">
                <a:solidFill>
                  <a:schemeClr val="dk1"/>
                </a:solidFill>
                <a:latin typeface="Garamond" panose="02020404030301010803"/>
                <a:ea typeface="Garamond" panose="02020404030301010803"/>
                <a:cs typeface="Garamond" panose="02020404030301010803"/>
                <a:sym typeface="Garamond" panose="02020404030301010803"/>
              </a:rPr>
              <a:t>Variable</a:t>
            </a:r>
            <a:r>
              <a:rPr lang="en-US" sz="2400">
                <a:solidFill>
                  <a:schemeClr val="dk1"/>
                </a:solidFill>
                <a:latin typeface="Garamond" panose="02020404030301010803"/>
                <a:ea typeface="Garamond" panose="02020404030301010803"/>
                <a:cs typeface="Garamond" panose="02020404030301010803"/>
                <a:sym typeface="Garamond" panose="02020404030301010803"/>
              </a:rPr>
              <a:t> will hold only </a:t>
            </a:r>
            <a:r>
              <a:rPr lang="en-US" sz="2400" b="1">
                <a:solidFill>
                  <a:schemeClr val="dk1"/>
                </a:solidFill>
                <a:latin typeface="Garamond" panose="02020404030301010803"/>
                <a:ea typeface="Garamond" panose="02020404030301010803"/>
                <a:cs typeface="Garamond" panose="02020404030301010803"/>
                <a:sym typeface="Garamond" panose="02020404030301010803"/>
              </a:rPr>
              <a:t>one value </a:t>
            </a:r>
            <a:r>
              <a:rPr lang="en-US" sz="2400">
                <a:solidFill>
                  <a:schemeClr val="dk1"/>
                </a:solidFill>
                <a:latin typeface="Garamond" panose="02020404030301010803"/>
                <a:ea typeface="Garamond" panose="02020404030301010803"/>
                <a:cs typeface="Garamond" panose="02020404030301010803"/>
                <a:sym typeface="Garamond" panose="02020404030301010803"/>
              </a:rPr>
              <a:t>at a time</a:t>
            </a:r>
            <a:endParaRPr lang="en-US" sz="2400" b="1">
              <a:solidFill>
                <a:schemeClr val="lt1"/>
              </a:solidFill>
              <a:latin typeface="Garamond" panose="02020404030301010803"/>
              <a:ea typeface="Garamond" panose="02020404030301010803"/>
              <a:cs typeface="Garamond" panose="02020404030301010803"/>
              <a:sym typeface="Garamond" panose="02020404030301010803"/>
            </a:endParaRPr>
          </a:p>
          <a:p>
            <a:r>
              <a:rPr lang="en-US" sz="2400">
                <a:solidFill>
                  <a:schemeClr val="tx1"/>
                </a:solidFill>
                <a:latin typeface="Garamond" panose="02020404030301010803"/>
                <a:ea typeface="Garamond" panose="02020404030301010803"/>
                <a:cs typeface="Garamond" panose="02020404030301010803"/>
                <a:sym typeface="Garamond" panose="02020404030301010803"/>
              </a:rPr>
              <a:t>Array is used to hold </a:t>
            </a:r>
            <a:r>
              <a:rPr lang="en-US" sz="2400" b="1">
                <a:solidFill>
                  <a:schemeClr val="tx1"/>
                </a:solidFill>
                <a:latin typeface="Garamond" panose="02020404030301010803"/>
                <a:ea typeface="Garamond" panose="02020404030301010803"/>
                <a:cs typeface="Garamond" panose="02020404030301010803"/>
                <a:sym typeface="Garamond" panose="02020404030301010803"/>
              </a:rPr>
              <a:t>more than one value</a:t>
            </a:r>
            <a:r>
              <a:rPr lang="en-US" sz="2400">
                <a:solidFill>
                  <a:schemeClr val="tx1"/>
                </a:solidFill>
                <a:latin typeface="Garamond" panose="02020404030301010803"/>
                <a:ea typeface="Garamond" panose="02020404030301010803"/>
                <a:cs typeface="Garamond" panose="02020404030301010803"/>
                <a:sym typeface="Garamond" panose="02020404030301010803"/>
              </a:rPr>
              <a:t> with </a:t>
            </a:r>
            <a:r>
              <a:rPr lang="en-US" sz="2400" b="1">
                <a:solidFill>
                  <a:schemeClr val="tx1"/>
                </a:solidFill>
                <a:latin typeface="Garamond" panose="02020404030301010803"/>
                <a:ea typeface="Garamond" panose="02020404030301010803"/>
                <a:cs typeface="Garamond" panose="02020404030301010803"/>
                <a:sym typeface="Garamond" panose="02020404030301010803"/>
              </a:rPr>
              <a:t>same variable name</a:t>
            </a:r>
            <a:endParaRPr lang="en-US" sz="2400" b="1">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Autofit/>
          </a:bodyPr>
          <a:p>
            <a:pPr algn="ctr"/>
            <a:r>
              <a:rPr lang="en-US" sz="5400">
                <a:sym typeface="+mn-ea"/>
              </a:rPr>
              <a:t>ARRAY</a:t>
            </a:r>
            <a:endParaRPr lang="en-US" sz="5400">
              <a:sym typeface="+mn-ea"/>
            </a:endParaRPr>
          </a:p>
        </p:txBody>
      </p:sp>
      <p:sp>
        <p:nvSpPr>
          <p:cNvPr id="6" name="Text Placeholder 5"/>
          <p:cNvSpPr>
            <a:spLocks noGrp="1"/>
          </p:cNvSpPr>
          <p:nvPr>
            <p:ph type="body" sz="quarter" idx="14"/>
          </p:nvPr>
        </p:nvSpPr>
        <p:spPr/>
        <p:txBody>
          <a:bodyPr/>
          <a:p>
            <a:pPr marL="0" lvl="0" indent="0" algn="l" rtl="0">
              <a:lnSpc>
                <a:spcPct val="100000"/>
              </a:lnSpc>
              <a:spcBef>
                <a:spcPts val="0"/>
              </a:spcBef>
              <a:spcAft>
                <a:spcPts val="0"/>
              </a:spcAft>
              <a:buSzPts val="2000"/>
              <a:buFont typeface="Garamond" panose="02020404030301010803"/>
              <a:buNone/>
            </a:pPr>
            <a:r>
              <a:rPr lang="en-US" b="1">
                <a:sym typeface="+mn-ea"/>
              </a:rPr>
              <a:t>Java array</a:t>
            </a:r>
            <a:r>
              <a:rPr lang="en-US">
                <a:sym typeface="+mn-ea"/>
              </a:rPr>
              <a:t> is an object which contains elements of a similar data type.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The elements of an array are stored in a contiguous memory location.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3 Steps:</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Declaration of array</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Instantiate the array</a:t>
            </a:r>
            <a:endParaRPr lang="en-US"/>
          </a:p>
          <a:p>
            <a:pPr marL="0" lvl="0" indent="-127000" algn="l" rtl="0">
              <a:lnSpc>
                <a:spcPct val="100000"/>
              </a:lnSpc>
              <a:spcBef>
                <a:spcPts val="600"/>
              </a:spcBef>
              <a:spcAft>
                <a:spcPts val="0"/>
              </a:spcAft>
              <a:buSzPts val="2000"/>
              <a:buFont typeface="Arial" panose="020B0604020202020204"/>
              <a:buChar char="•"/>
            </a:pPr>
            <a:r>
              <a:rPr lang="en-US">
                <a:sym typeface="+mn-ea"/>
              </a:rPr>
              <a:t> Initialization of array</a:t>
            </a:r>
            <a:endParaRPr lang="en-US"/>
          </a:p>
          <a:p>
            <a:pPr marL="0" lvl="0" indent="0" algn="l" rtl="0">
              <a:lnSpc>
                <a:spcPct val="100000"/>
              </a:lnSpc>
              <a:spcBef>
                <a:spcPts val="600"/>
              </a:spcBef>
              <a:spcAft>
                <a:spcPts val="0"/>
              </a:spcAft>
              <a:buSzPts val="2000"/>
              <a:buFont typeface="Garamond" panose="02020404030301010803"/>
              <a:buNone/>
            </a:pPr>
            <a:endParaRPr lang="en-US"/>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p:txBody>
          <a:bodyPr/>
          <a:p>
            <a:pPr marL="0" lvl="0" indent="0" algn="l" rtl="0">
              <a:lnSpc>
                <a:spcPct val="100000"/>
              </a:lnSpc>
              <a:spcBef>
                <a:spcPts val="600"/>
              </a:spcBef>
              <a:spcAft>
                <a:spcPts val="0"/>
              </a:spcAft>
              <a:buSzPts val="2000"/>
              <a:buFont typeface="Garamond" panose="02020404030301010803"/>
              <a:buNone/>
            </a:pPr>
            <a:br>
              <a:rPr lang="en-US">
                <a:sym typeface="+mn-ea"/>
              </a:rPr>
            </a:br>
            <a:r>
              <a:rPr lang="en-US">
                <a:sym typeface="+mn-ea"/>
              </a:rPr>
              <a:t>  2 forms</a:t>
            </a:r>
            <a:endParaRPr lang="en-US"/>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Syntax(Form-1):</a:t>
            </a:r>
            <a:br>
              <a:rPr lang="en-US" b="1">
                <a:solidFill>
                  <a:schemeClr val="dk1"/>
                </a:solidFill>
                <a:latin typeface="Garamond" panose="02020404030301010803"/>
                <a:ea typeface="Garamond" panose="02020404030301010803"/>
                <a:cs typeface="Garamond" panose="02020404030301010803"/>
                <a:sym typeface="Garamond" panose="02020404030301010803"/>
              </a:rPr>
            </a:b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type array_name[ ];</a:t>
            </a:r>
            <a:br>
              <a:rPr lang="en-US">
                <a:solidFill>
                  <a:schemeClr val="dk1"/>
                </a:solidFill>
                <a:latin typeface="Garamond" panose="02020404030301010803"/>
                <a:ea typeface="Garamond" panose="02020404030301010803"/>
                <a:cs typeface="Garamond" panose="02020404030301010803"/>
                <a:sym typeface="Garamond" panose="02020404030301010803"/>
              </a:rPr>
            </a:b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Example(Form-1):</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roll_no[ ];</a:t>
            </a:r>
            <a:endParaRPr lang="en-US"/>
          </a:p>
        </p:txBody>
      </p:sp>
      <p:sp>
        <p:nvSpPr>
          <p:cNvPr id="4" name="Text Placeholder 3"/>
          <p:cNvSpPr>
            <a:spLocks noGrp="1"/>
          </p:cNvSpPr>
          <p:nvPr>
            <p:ph type="body" idx="1"/>
          </p:nvPr>
        </p:nvSpPr>
        <p:spPr>
          <a:xfrm>
            <a:off x="337185" y="501650"/>
            <a:ext cx="11285220" cy="1030605"/>
          </a:xfrm>
        </p:spPr>
        <p:txBody>
          <a:bodyPr>
            <a:normAutofit fontScale="25000"/>
          </a:bodyPr>
          <a:p>
            <a:pPr marL="0" lvl="0" indent="0" algn="l" rtl="0">
              <a:lnSpc>
                <a:spcPct val="100000"/>
              </a:lnSpc>
              <a:spcBef>
                <a:spcPts val="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ctr" rtl="0">
              <a:spcBef>
                <a:spcPts val="0"/>
              </a:spcBef>
              <a:spcAft>
                <a:spcPts val="0"/>
              </a:spcAft>
              <a:buNone/>
            </a:pPr>
            <a:r>
              <a:rPr lang="en-US" sz="9600">
                <a:sym typeface="+mn-ea"/>
              </a:rPr>
              <a:t>                       </a:t>
            </a:r>
            <a:r>
              <a:rPr lang="en-US" sz="12800">
                <a:sym typeface="+mn-ea"/>
              </a:rPr>
              <a:t>  </a:t>
            </a:r>
            <a:r>
              <a:rPr lang="en-US" sz="14400" u="sng">
                <a:sym typeface="+mn-ea"/>
              </a:rPr>
              <a:t>Declaration of Array:</a:t>
            </a:r>
            <a:endParaRPr lang="en-US" sz="14400" u="sng">
              <a:sym typeface="+mn-ea"/>
            </a:endParaRPr>
          </a:p>
          <a:p>
            <a:pPr marL="0" lvl="0" indent="0" algn="ctr" rtl="0">
              <a:lnSpc>
                <a:spcPct val="100000"/>
              </a:lnSpc>
              <a:spcBef>
                <a:spcPts val="600"/>
              </a:spcBef>
              <a:spcAft>
                <a:spcPts val="0"/>
              </a:spcAft>
              <a:buSzPts val="2000"/>
              <a:buFont typeface="Garamond" panose="02020404030301010803"/>
              <a:buNone/>
            </a:pPr>
            <a:r>
              <a:rPr lang="en-US" sz="12800">
                <a:sym typeface="+mn-ea"/>
              </a:rPr>
              <a:t>     Specifying Array name and datatype</a:t>
            </a:r>
            <a:endParaRPr lang="en-US" sz="9600">
              <a:solidFill>
                <a:schemeClr val="tx1"/>
              </a:solidFill>
              <a:latin typeface="Garamond" panose="02020404030301010803"/>
              <a:ea typeface="Garamond" panose="02020404030301010803"/>
              <a:cs typeface="Garamond" panose="02020404030301010803"/>
              <a:sym typeface="+mn-ea"/>
            </a:endParaRPr>
          </a:p>
          <a:p>
            <a:endParaRPr lang="en-US"/>
          </a:p>
        </p:txBody>
      </p:sp>
      <p:sp>
        <p:nvSpPr>
          <p:cNvPr id="5" name="Content Placeholder 4"/>
          <p:cNvSpPr>
            <a:spLocks noGrp="1"/>
          </p:cNvSpPr>
          <p:nvPr>
            <p:ph sz="quarter" idx="4"/>
          </p:nvPr>
        </p:nvSpPr>
        <p:spPr/>
        <p:txBody>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Syntax(Form-2):</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type[ ] array_name;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Example(Form-2):</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 roll_no;</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latin typeface="Garamond" panose="02020404030301010803"/>
                <a:ea typeface="Garamond" panose="02020404030301010803"/>
                <a:cs typeface="Garamond" panose="02020404030301010803"/>
                <a:sym typeface="Garamond" panose="02020404030301010803"/>
              </a:rPr>
              <a:t>Don’t Mention the size</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973455"/>
            <a:ext cx="5388610" cy="649605"/>
          </a:xfrm>
        </p:spPr>
        <p:txBody>
          <a:bodyPr/>
          <a:p>
            <a:r>
              <a:rPr lang="en-US" u="sng">
                <a:sym typeface="+mn-ea"/>
              </a:rPr>
              <a:t>Initialization of Array:</a:t>
            </a:r>
            <a:endParaRPr lang="en-US"/>
          </a:p>
        </p:txBody>
      </p:sp>
      <p:sp>
        <p:nvSpPr>
          <p:cNvPr id="4" name="Content Placeholder 3"/>
          <p:cNvSpPr>
            <a:spLocks noGrp="1"/>
          </p:cNvSpPr>
          <p:nvPr>
            <p:ph sz="half" idx="2"/>
          </p:nvPr>
        </p:nvSpPr>
        <p:spPr>
          <a:xfrm>
            <a:off x="337185" y="1623060"/>
            <a:ext cx="5388610" cy="4504690"/>
          </a:xfrm>
        </p:spPr>
        <p:txBody>
          <a:bodyPr/>
          <a:p>
            <a:pPr marL="0" lvl="0" indent="0" algn="l" rtl="0">
              <a:lnSpc>
                <a:spcPct val="100000"/>
              </a:lnSpc>
              <a:spcBef>
                <a:spcPts val="0"/>
              </a:spcBef>
              <a:spcAft>
                <a:spcPts val="0"/>
              </a:spcAft>
              <a:buSzPts val="2000"/>
              <a:buFont typeface="Garamond" panose="02020404030301010803"/>
              <a:buNone/>
            </a:pPr>
            <a:r>
              <a:rPr lang="en-US">
                <a:sym typeface="+mn-ea"/>
              </a:rPr>
              <a:t>Assigning values to the Array.</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1. </a:t>
            </a:r>
            <a:r>
              <a:rPr lang="en-US" b="1">
                <a:sym typeface="+mn-ea"/>
              </a:rPr>
              <a:t>Compile-time:</a:t>
            </a:r>
            <a:endParaRPr b="1"/>
          </a:p>
          <a:p>
            <a:pPr marL="0" lvl="0" indent="-127000" algn="l" rtl="0">
              <a:lnSpc>
                <a:spcPct val="100000"/>
              </a:lnSpc>
              <a:spcBef>
                <a:spcPts val="600"/>
              </a:spcBef>
              <a:spcAft>
                <a:spcPts val="0"/>
              </a:spcAft>
              <a:buSzPts val="2000"/>
              <a:buFont typeface="Arial" panose="020B0604020202020204"/>
              <a:buChar char="•"/>
            </a:pPr>
            <a:r>
              <a:rPr lang="en-US">
                <a:sym typeface="+mn-ea"/>
              </a:rPr>
              <a:t> Assigning individual array elements:</a:t>
            </a:r>
            <a:endParaRPr lang="en-US"/>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array_name[index]= value;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roll_no[ ]=new int[5 ];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roll_no[0]= 10;</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roll_no[1]= 20;</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5" name="Text Placeholder 4"/>
          <p:cNvSpPr>
            <a:spLocks noGrp="1"/>
          </p:cNvSpPr>
          <p:nvPr>
            <p:ph type="body" sz="quarter" idx="3"/>
          </p:nvPr>
        </p:nvSpPr>
        <p:spPr>
          <a:xfrm>
            <a:off x="5922010" y="973455"/>
            <a:ext cx="5390515" cy="649605"/>
          </a:xfrm>
        </p:spPr>
        <p:txBody>
          <a:bodyPr/>
          <a:p>
            <a:r>
              <a:rPr lang="en-US">
                <a:sym typeface="+mn-ea"/>
              </a:rPr>
              <a:t>Combining declaration and initialization:</a:t>
            </a:r>
            <a:endParaRPr lang="en-US"/>
          </a:p>
        </p:txBody>
      </p:sp>
      <p:sp>
        <p:nvSpPr>
          <p:cNvPr id="6" name="Content Placeholder 5"/>
          <p:cNvSpPr>
            <a:spLocks noGrp="1"/>
          </p:cNvSpPr>
          <p:nvPr>
            <p:ph sz="quarter" idx="4"/>
          </p:nvPr>
        </p:nvSpPr>
        <p:spPr>
          <a:xfrm>
            <a:off x="5922010" y="1623060"/>
            <a:ext cx="5390515" cy="4504690"/>
          </a:xfrm>
        </p:spPr>
        <p:txBody>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type array_name[ ]= {list of values};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roll_no [ ]= {10,20,54,66,12};</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In this case required memory will be automatically created, no need of “new” operator</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746125"/>
            <a:ext cx="5388610" cy="499110"/>
          </a:xfrm>
        </p:spPr>
        <p:txBody>
          <a:bodyPr/>
          <a:p>
            <a:r>
              <a:rPr lang="en-US" u="sng">
                <a:sym typeface="+mn-ea"/>
              </a:rPr>
              <a:t>Initialization of Array: </a:t>
            </a:r>
            <a:endParaRPr lang="en-US"/>
          </a:p>
        </p:txBody>
      </p:sp>
      <p:sp>
        <p:nvSpPr>
          <p:cNvPr id="4" name="Content Placeholder 3"/>
          <p:cNvSpPr>
            <a:spLocks noGrp="1"/>
          </p:cNvSpPr>
          <p:nvPr>
            <p:ph sz="half" idx="2"/>
          </p:nvPr>
        </p:nvSpPr>
        <p:spPr>
          <a:xfrm>
            <a:off x="337185" y="1245235"/>
            <a:ext cx="5388610" cy="5358765"/>
          </a:xfrm>
        </p:spPr>
        <p:txBody>
          <a:bodyPr>
            <a:normAutofit fontScale="90000"/>
          </a:bodyPr>
          <a:p>
            <a:pPr marL="0" lvl="0" indent="0" algn="l" rtl="0">
              <a:lnSpc>
                <a:spcPct val="100000"/>
              </a:lnSpc>
              <a:spcBef>
                <a:spcPts val="600"/>
              </a:spcBef>
              <a:spcAft>
                <a:spcPts val="0"/>
              </a:spcAft>
              <a:buSzPct val="100000"/>
              <a:buFont typeface="Garamond" panose="02020404030301010803"/>
              <a:buNone/>
            </a:pPr>
            <a:r>
              <a:rPr lang="en-US">
                <a:sym typeface="+mn-ea"/>
              </a:rPr>
              <a:t>Reading values from user-  </a:t>
            </a:r>
            <a:r>
              <a:rPr lang="en-US" b="1">
                <a:sym typeface="+mn-ea"/>
              </a:rPr>
              <a:t>Run-time</a:t>
            </a:r>
            <a:endParaRPr lang="en-US" b="1"/>
          </a:p>
          <a:p>
            <a:pPr marL="0" lvl="0" indent="0" algn="l" rtl="0">
              <a:lnSpc>
                <a:spcPct val="100000"/>
              </a:lnSpc>
              <a:spcBef>
                <a:spcPts val="600"/>
              </a:spcBef>
              <a:spcAft>
                <a:spcPts val="0"/>
              </a:spcAft>
              <a:buSzPct val="100000"/>
              <a:buFont typeface="Garamond" panose="02020404030301010803"/>
              <a:buNone/>
            </a:pPr>
            <a:r>
              <a:rPr lang="en-US">
                <a:sym typeface="+mn-ea"/>
              </a:rPr>
              <a:t>   uses </a:t>
            </a:r>
            <a:r>
              <a:rPr lang="en-US" b="1">
                <a:sym typeface="+mn-ea"/>
              </a:rPr>
              <a:t>S</a:t>
            </a:r>
            <a:r>
              <a:rPr lang="en-US">
                <a:sym typeface="+mn-ea"/>
              </a:rPr>
              <a:t>canner class (import java.util.*)</a:t>
            </a:r>
            <a:endParaRPr lang="en-US"/>
          </a:p>
          <a:p>
            <a:r>
              <a:rPr lang="en-US">
                <a:solidFill>
                  <a:schemeClr val="tx1"/>
                </a:solidFill>
                <a:latin typeface="Garamond" panose="02020404030301010803"/>
                <a:ea typeface="Garamond" panose="02020404030301010803"/>
                <a:cs typeface="Garamond" panose="02020404030301010803"/>
                <a:sym typeface="Garamond" panose="02020404030301010803"/>
              </a:rPr>
              <a:t>To read a variable value</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int a;</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Scanner 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a=s. nextInt(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To read array values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int a[]=new int[5];</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Scanner 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for(i=0;i&lt;5;i++)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a[i]=s. nextInt(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5" name="Text Placeholder 4"/>
          <p:cNvSpPr>
            <a:spLocks noGrp="1"/>
          </p:cNvSpPr>
          <p:nvPr>
            <p:ph type="body" sz="quarter" idx="3"/>
          </p:nvPr>
        </p:nvSpPr>
        <p:spPr>
          <a:xfrm>
            <a:off x="5922010" y="842645"/>
            <a:ext cx="5390515" cy="673100"/>
          </a:xfrm>
        </p:spPr>
        <p:txBody>
          <a:bodyPr>
            <a:normAutofit/>
          </a:bodyPr>
          <a:p>
            <a:r>
              <a:rPr lang="en-US" b="0">
                <a:solidFill>
                  <a:schemeClr val="tx1"/>
                </a:solidFill>
                <a:latin typeface="Garamond" panose="02020404030301010803"/>
                <a:ea typeface="Garamond" panose="02020404030301010803"/>
                <a:cs typeface="Garamond" panose="02020404030301010803"/>
                <a:sym typeface="Garamond" panose="02020404030301010803"/>
              </a:rPr>
              <a:t>To print array values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6" name="Content Placeholder 5"/>
          <p:cNvSpPr>
            <a:spLocks noGrp="1"/>
          </p:cNvSpPr>
          <p:nvPr>
            <p:ph sz="quarter" idx="4"/>
          </p:nvPr>
        </p:nvSpPr>
        <p:spPr>
          <a:xfrm>
            <a:off x="5922010" y="1516380"/>
            <a:ext cx="5390515" cy="4611370"/>
          </a:xfrm>
        </p:spPr>
        <p:txBody>
          <a:bodyPr/>
          <a:p>
            <a:r>
              <a:rPr lang="en-US">
                <a:solidFill>
                  <a:schemeClr val="tx1"/>
                </a:solidFill>
                <a:latin typeface="Garamond" panose="02020404030301010803"/>
                <a:ea typeface="Garamond" panose="02020404030301010803"/>
                <a:cs typeface="Garamond" panose="02020404030301010803"/>
                <a:sym typeface="Garamond" panose="02020404030301010803"/>
              </a:rPr>
              <a:t>Using for or foreach</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for(i=0;i&lt;5;i++)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System.out.println(a[i]);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for(int i : a)</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System.out.println( 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09600" y="273050"/>
            <a:ext cx="10503535" cy="686435"/>
          </a:xfrm>
        </p:spPr>
        <p:txBody>
          <a:bodyPr>
            <a:normAutofit/>
          </a:bodyPr>
          <a:p>
            <a:pPr algn="ctr"/>
            <a:r>
              <a:rPr lang="en-US" sz="2800">
                <a:sym typeface="+mn-ea"/>
              </a:rPr>
              <a:t>ONE-DIMENSIONAL ARRAY</a:t>
            </a:r>
            <a:endParaRPr lang="en-US" sz="2800">
              <a:sym typeface="+mn-ea"/>
            </a:endParaRPr>
          </a:p>
        </p:txBody>
      </p:sp>
      <p:sp>
        <p:nvSpPr>
          <p:cNvPr id="5" name="Content Placeholder 4"/>
          <p:cNvSpPr>
            <a:spLocks noGrp="1"/>
          </p:cNvSpPr>
          <p:nvPr>
            <p:ph idx="1"/>
          </p:nvPr>
        </p:nvSpPr>
        <p:spPr>
          <a:xfrm>
            <a:off x="6671945" y="1657350"/>
            <a:ext cx="4913630" cy="4470400"/>
          </a:xfrm>
        </p:spPr>
        <p:txBody>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int a[]=new int[5];</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Scanner s= new Scanner(System.in);</a:t>
            </a:r>
            <a:endParaRPr b="0" i="0" strike="noStrike" cap="none">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for(i=0;i&lt;5;i++)</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a[i]=s. nextInt(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
        <p:nvSpPr>
          <p:cNvPr id="4" name="Text Placeholder 3"/>
          <p:cNvSpPr>
            <a:spLocks noGrp="1"/>
          </p:cNvSpPr>
          <p:nvPr>
            <p:ph type="body" sz="half" idx="2"/>
          </p:nvPr>
        </p:nvSpPr>
        <p:spPr>
          <a:xfrm>
            <a:off x="609600" y="1435735"/>
            <a:ext cx="5731510" cy="4692015"/>
          </a:xfrm>
        </p:spPr>
        <p:txBody>
          <a:bodyPr>
            <a:noAutofit/>
          </a:bodyPr>
          <a:p>
            <a:r>
              <a:rPr lang="en-US" sz="2400" b="1" u="sng">
                <a:sym typeface="+mn-ea"/>
              </a:rPr>
              <a:t>Combining Declaration &amp; Instantiate the Array:</a:t>
            </a:r>
            <a:endParaRPr lang="en-US" sz="2400" b="1" u="sng">
              <a:sym typeface="+mn-ea"/>
            </a:endParaRPr>
          </a:p>
          <a:p>
            <a:pPr marL="0" marR="0" lvl="0" indent="0" algn="l" rtl="0">
              <a:spcBef>
                <a:spcPts val="0"/>
              </a:spcBef>
              <a:spcAft>
                <a:spcPts val="0"/>
              </a:spcAft>
              <a:buNone/>
            </a:pPr>
            <a:r>
              <a:rPr lang="en-US" sz="24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4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type array_name[ ]= new type[ size];</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4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int roll_no[ ]=new int[5 ];</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r>
              <a:rPr lang="en-US" sz="2400" b="1" u="sng">
                <a:sym typeface="+mn-ea"/>
              </a:rPr>
              <a:t>Initialization:</a:t>
            </a:r>
            <a:endParaRPr lang="en-US" sz="2400" b="1" u="sng">
              <a:sym typeface="+mn-ea"/>
            </a:endParaRPr>
          </a:p>
          <a:p>
            <a:pPr marL="0" marR="0" lvl="0" indent="0" algn="l" rtl="0">
              <a:spcBef>
                <a:spcPts val="0"/>
              </a:spcBef>
              <a:spcAft>
                <a:spcPts val="0"/>
              </a:spcAft>
              <a:buNone/>
            </a:pPr>
            <a:r>
              <a:rPr lang="en-US" sz="24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4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type array_name[ ]= {list of values};</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4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int roll_no [ ]= {10,20,54,66,12};</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3050"/>
            <a:ext cx="10031095" cy="815975"/>
          </a:xfrm>
        </p:spPr>
        <p:txBody>
          <a:bodyPr/>
          <a:p>
            <a:pPr algn="ctr"/>
            <a:r>
              <a:rPr lang="en-US">
                <a:sym typeface="+mn-ea"/>
              </a:rPr>
              <a:t>TWO-DIMENSIONAL ARRAY</a:t>
            </a:r>
            <a:endParaRPr lang="en-US"/>
          </a:p>
        </p:txBody>
      </p:sp>
      <p:sp>
        <p:nvSpPr>
          <p:cNvPr id="3" name="Content Placeholder 2"/>
          <p:cNvSpPr>
            <a:spLocks noGrp="1"/>
          </p:cNvSpPr>
          <p:nvPr>
            <p:ph idx="1"/>
          </p:nvPr>
        </p:nvSpPr>
        <p:spPr>
          <a:xfrm>
            <a:off x="7282815" y="1171575"/>
            <a:ext cx="4302760" cy="4956175"/>
          </a:xfrm>
        </p:spPr>
        <p:txBody>
          <a:bodyPr>
            <a:normAutofit lnSpcReduction="20000"/>
          </a:bodyPr>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a:t>
            </a:r>
            <a:r>
              <a:rPr lang="en-US" sz="2000" b="1">
                <a:solidFill>
                  <a:schemeClr val="dk1"/>
                </a:solidFill>
                <a:latin typeface="Garamond" panose="02020404030301010803"/>
                <a:ea typeface="Garamond" panose="02020404030301010803"/>
                <a:cs typeface="Garamond" panose="02020404030301010803"/>
                <a:sym typeface="Garamond" panose="02020404030301010803"/>
              </a:rPr>
              <a:t>yntax:</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type array_name[ ][ ]= new type [ r-size][c-size];</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dk1"/>
                </a:solidFill>
                <a:latin typeface="Garamond" panose="02020404030301010803"/>
                <a:ea typeface="Garamond" panose="02020404030301010803"/>
                <a:cs typeface="Garamond" panose="02020404030301010803"/>
                <a:sym typeface="Garamond" panose="02020404030301010803"/>
              </a:rPr>
              <a:t>          int a[ ][ ] = new int[3][4];</a:t>
            </a:r>
            <a:endParaRPr lang="en-US" sz="24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ym typeface="+mn-ea"/>
              </a:rPr>
              <a:t>Memory Allocation:</a:t>
            </a:r>
            <a:endParaRPr lang="en-US" sz="2000" b="1">
              <a:sym typeface="+mn-ea"/>
            </a:endParaRPr>
          </a:p>
          <a:p>
            <a:pPr marL="0" marR="0" lvl="0" indent="0" algn="l" rtl="0">
              <a:spcBef>
                <a:spcPts val="0"/>
              </a:spcBef>
              <a:spcAft>
                <a:spcPts val="0"/>
              </a:spcAft>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Individual element is accessed:</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a[r-index][c-index]</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tx1"/>
                </a:solidFill>
                <a:latin typeface="Garamond" panose="02020404030301010803"/>
                <a:ea typeface="Garamond" panose="02020404030301010803"/>
                <a:cs typeface="Garamond" panose="02020404030301010803"/>
                <a:sym typeface="Garamond" panose="02020404030301010803"/>
              </a:rPr>
              <a:t>First element:  </a:t>
            </a:r>
            <a:r>
              <a:rPr lang="en-US" sz="2400">
                <a:solidFill>
                  <a:schemeClr val="tx1"/>
                </a:solidFill>
                <a:latin typeface="Garamond" panose="02020404030301010803"/>
                <a:ea typeface="Garamond" panose="02020404030301010803"/>
                <a:cs typeface="Garamond" panose="02020404030301010803"/>
                <a:sym typeface="Garamond" panose="02020404030301010803"/>
              </a:rPr>
              <a:t>    a[0][0]</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tx1"/>
                </a:solidFill>
                <a:latin typeface="Garamond" panose="02020404030301010803"/>
                <a:ea typeface="Garamond" panose="02020404030301010803"/>
                <a:cs typeface="Garamond" panose="02020404030301010803"/>
                <a:sym typeface="Garamond" panose="02020404030301010803"/>
              </a:rPr>
              <a:t>Second element:  </a:t>
            </a:r>
            <a:r>
              <a:rPr lang="en-US" sz="2400">
                <a:solidFill>
                  <a:schemeClr val="tx1"/>
                </a:solidFill>
                <a:latin typeface="Garamond" panose="02020404030301010803"/>
                <a:ea typeface="Garamond" panose="02020404030301010803"/>
                <a:cs typeface="Garamond" panose="02020404030301010803"/>
                <a:sym typeface="Garamond" panose="02020404030301010803"/>
              </a:rPr>
              <a:t>a[0][1]</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tx1"/>
                </a:solidFill>
                <a:latin typeface="Garamond" panose="02020404030301010803"/>
                <a:ea typeface="Garamond" panose="02020404030301010803"/>
                <a:cs typeface="Garamond" panose="02020404030301010803"/>
                <a:sym typeface="Garamond" panose="02020404030301010803"/>
              </a:rPr>
              <a:t>Third element:  </a:t>
            </a:r>
            <a:r>
              <a:rPr lang="en-US" sz="2400">
                <a:solidFill>
                  <a:schemeClr val="tx1"/>
                </a:solidFill>
                <a:latin typeface="Garamond" panose="02020404030301010803"/>
                <a:ea typeface="Garamond" panose="02020404030301010803"/>
                <a:cs typeface="Garamond" panose="02020404030301010803"/>
                <a:sym typeface="Garamond" panose="02020404030301010803"/>
              </a:rPr>
              <a:t>   a[0][2]</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400" b="1">
                <a:solidFill>
                  <a:schemeClr val="tx1"/>
                </a:solidFill>
                <a:latin typeface="Garamond" panose="02020404030301010803"/>
                <a:ea typeface="Garamond" panose="02020404030301010803"/>
                <a:cs typeface="Garamond" panose="02020404030301010803"/>
                <a:sym typeface="Garamond" panose="02020404030301010803"/>
              </a:rPr>
              <a:t>12</a:t>
            </a:r>
            <a:r>
              <a:rPr lang="en-US" sz="2400" b="1" baseline="30000">
                <a:solidFill>
                  <a:schemeClr val="tx1"/>
                </a:solidFill>
                <a:latin typeface="Garamond" panose="02020404030301010803"/>
                <a:ea typeface="Garamond" panose="02020404030301010803"/>
                <a:cs typeface="Garamond" panose="02020404030301010803"/>
                <a:sym typeface="Garamond" panose="02020404030301010803"/>
              </a:rPr>
              <a:t>th</a:t>
            </a:r>
            <a:r>
              <a:rPr lang="en-US" sz="2400" b="1">
                <a:solidFill>
                  <a:schemeClr val="tx1"/>
                </a:solidFill>
                <a:latin typeface="Garamond" panose="02020404030301010803"/>
                <a:ea typeface="Garamond" panose="02020404030301010803"/>
                <a:cs typeface="Garamond" panose="02020404030301010803"/>
                <a:sym typeface="Garamond" panose="02020404030301010803"/>
              </a:rPr>
              <a:t> element: </a:t>
            </a:r>
            <a:r>
              <a:rPr lang="en-US" sz="2400">
                <a:solidFill>
                  <a:schemeClr val="tx1"/>
                </a:solidFill>
                <a:latin typeface="Garamond" panose="02020404030301010803"/>
                <a:ea typeface="Garamond" panose="02020404030301010803"/>
                <a:cs typeface="Garamond" panose="02020404030301010803"/>
                <a:sym typeface="Garamond" panose="02020404030301010803"/>
              </a:rPr>
              <a:t>      a[2][3]</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4" name="Text Placeholder 3"/>
          <p:cNvSpPr>
            <a:spLocks noGrp="1"/>
          </p:cNvSpPr>
          <p:nvPr>
            <p:ph type="body" sz="half" idx="2"/>
          </p:nvPr>
        </p:nvSpPr>
        <p:spPr>
          <a:xfrm>
            <a:off x="609600" y="1171575"/>
            <a:ext cx="6251575" cy="4956175"/>
          </a:xfrm>
        </p:spPr>
        <p:txBody>
          <a:bodyPr>
            <a:noAutofit/>
          </a:bodyPr>
          <a:p>
            <a:pPr marL="0" marR="0" lvl="0" indent="0" algn="l" rtl="0">
              <a:lnSpc>
                <a:spcPct val="100000"/>
              </a:lnSpc>
              <a:spcBef>
                <a:spcPts val="0"/>
              </a:spcBef>
              <a:spcAft>
                <a:spcPts val="0"/>
              </a:spcAft>
              <a:buClr>
                <a:schemeClr val="accent1"/>
              </a:buClr>
              <a:buSzPts val="2000"/>
              <a:buFont typeface="Garamond" panose="02020404030301010803"/>
              <a:buNone/>
            </a:pPr>
            <a:r>
              <a:rPr lang="en-US" sz="1800">
                <a:solidFill>
                  <a:schemeClr val="tx1"/>
                </a:solidFill>
                <a:latin typeface="Garamond" panose="02020404030301010803"/>
                <a:ea typeface="Garamond" panose="02020404030301010803"/>
                <a:cs typeface="Garamond" panose="02020404030301010803"/>
                <a:sym typeface="Garamond" panose="02020404030301010803"/>
              </a:rPr>
              <a:t>used to store more than one value</a:t>
            </a:r>
            <a:endParaRPr lang="en-US" sz="18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0"/>
              </a:spcBef>
              <a:spcAft>
                <a:spcPts val="0"/>
              </a:spcAft>
              <a:buClr>
                <a:schemeClr val="accent1"/>
              </a:buClr>
              <a:buSzPts val="2000"/>
              <a:buFont typeface="Garamond" panose="02020404030301010803"/>
              <a:buNone/>
            </a:pPr>
            <a:r>
              <a:rPr lang="en-US" sz="1800">
                <a:solidFill>
                  <a:schemeClr val="tx1"/>
                </a:solidFill>
                <a:latin typeface="Garamond" panose="02020404030301010803"/>
                <a:ea typeface="Garamond" panose="02020404030301010803"/>
                <a:cs typeface="Garamond" panose="02020404030301010803"/>
                <a:sym typeface="Garamond" panose="02020404030301010803"/>
              </a:rPr>
              <a:t>used to represent data in the form of matrix and tables</a:t>
            </a:r>
            <a:endParaRPr lang="en-US" sz="1800" u="sng">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1800" u="sng">
                <a:solidFill>
                  <a:schemeClr val="tx1"/>
                </a:solidFill>
                <a:latin typeface="Garamond" panose="02020404030301010803"/>
                <a:ea typeface="Garamond" panose="02020404030301010803"/>
                <a:cs typeface="Garamond" panose="02020404030301010803"/>
                <a:sym typeface="Garamond" panose="02020404030301010803"/>
              </a:rPr>
              <a:t>Declaration of Array:</a:t>
            </a:r>
            <a:endParaRPr lang="en-US" sz="1800" b="0" i="0" u="sng"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1800">
                <a:solidFill>
                  <a:schemeClr val="tx1"/>
                </a:solidFill>
                <a:latin typeface="Garamond" panose="02020404030301010803"/>
                <a:ea typeface="Garamond" panose="02020404030301010803"/>
                <a:cs typeface="Garamond" panose="02020404030301010803"/>
                <a:sym typeface="Garamond" panose="02020404030301010803"/>
              </a:rPr>
              <a:t>     Specifying Array name and data-type</a:t>
            </a:r>
            <a:endParaRPr lang="en-US" sz="18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type-array[][];</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1800">
                <a:solidFill>
                  <a:schemeClr val="dk1"/>
                </a:solidFill>
                <a:latin typeface="Garamond" panose="02020404030301010803"/>
                <a:ea typeface="Garamond" panose="02020404030301010803"/>
                <a:cs typeface="Garamond" panose="02020404030301010803"/>
                <a:sym typeface="Garamond" panose="02020404030301010803"/>
              </a:rPr>
              <a:t>   int a[][];</a:t>
            </a:r>
            <a:endParaRPr lang="en-US" sz="1800" b="0" i="0" u="none" strike="noStrike" cap="none">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1800" b="1" u="sng">
                <a:solidFill>
                  <a:schemeClr val="tx1"/>
                </a:solidFill>
                <a:latin typeface="Garamond" panose="02020404030301010803"/>
                <a:ea typeface="Garamond" panose="02020404030301010803"/>
                <a:cs typeface="Garamond" panose="02020404030301010803"/>
                <a:sym typeface="Garamond" panose="02020404030301010803"/>
              </a:rPr>
              <a:t>Instantiate the Array:</a:t>
            </a:r>
            <a:endParaRPr lang="en-US" sz="1800" b="1" i="0" u="sng"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1800">
                <a:solidFill>
                  <a:schemeClr val="tx1"/>
                </a:solidFill>
                <a:latin typeface="Garamond" panose="02020404030301010803"/>
                <a:ea typeface="Garamond" panose="02020404030301010803"/>
                <a:cs typeface="Garamond" panose="02020404030301010803"/>
                <a:sym typeface="Garamond" panose="02020404030301010803"/>
              </a:rPr>
              <a:t>     Allocating the memory to the array</a:t>
            </a:r>
            <a:endParaRPr lang="en-US" sz="18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1800">
                <a:solidFill>
                  <a:schemeClr val="tx1"/>
                </a:solidFill>
                <a:latin typeface="Garamond" panose="02020404030301010803"/>
                <a:ea typeface="Garamond" panose="02020404030301010803"/>
                <a:cs typeface="Garamond" panose="02020404030301010803"/>
                <a:sym typeface="Garamond" panose="02020404030301010803"/>
              </a:rPr>
              <a:t>     uses “new” operator</a:t>
            </a:r>
            <a:endParaRPr lang="en-US" sz="18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array_name= new type[ r-size][c-size];</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2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2000">
                <a:solidFill>
                  <a:schemeClr val="dk1"/>
                </a:solidFill>
                <a:latin typeface="Garamond" panose="02020404030301010803"/>
                <a:ea typeface="Garamond" panose="02020404030301010803"/>
                <a:cs typeface="Garamond" panose="02020404030301010803"/>
                <a:sym typeface="Garamond" panose="02020404030301010803"/>
              </a:rPr>
              <a:t>         a=new int[3][4];</a:t>
            </a:r>
            <a:endParaRPr lang="en-US" sz="2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endParaRPr lang="en-US" sz="2000" b="0" i="0" u="none" strike="noStrike" cap="none">
              <a:solidFill>
                <a:schemeClr val="dk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TWO-DIMENSIONAL ARRAY</a:t>
            </a:r>
            <a:br>
              <a:rPr lang="en-US"/>
            </a:br>
            <a:endParaRPr lang="en-US"/>
          </a:p>
        </p:txBody>
      </p:sp>
      <p:sp>
        <p:nvSpPr>
          <p:cNvPr id="4" name="Text Placeholder 3"/>
          <p:cNvSpPr>
            <a:spLocks noGrp="1"/>
          </p:cNvSpPr>
          <p:nvPr>
            <p:ph type="body" sz="quarter" idx="14"/>
          </p:nvPr>
        </p:nvSpPr>
        <p:spPr>
          <a:xfrm>
            <a:off x="885190" y="718185"/>
            <a:ext cx="10184765" cy="5678170"/>
          </a:xfrm>
        </p:spPr>
        <p:txBody>
          <a:bodyPr>
            <a:normAutofit fontScale="25000"/>
          </a:bodyPr>
          <a:p>
            <a:pPr marL="0" lvl="0" indent="0" algn="l" rtl="0">
              <a:lnSpc>
                <a:spcPct val="100000"/>
              </a:lnSpc>
              <a:spcBef>
                <a:spcPts val="0"/>
              </a:spcBef>
              <a:spcAft>
                <a:spcPts val="0"/>
              </a:spcAft>
              <a:buSzPts val="2000"/>
              <a:buFont typeface="Garamond" panose="02020404030301010803"/>
              <a:buNone/>
            </a:pPr>
            <a:r>
              <a:rPr lang="en-US" sz="8000" b="1" u="sng">
                <a:sym typeface="+mn-ea"/>
              </a:rPr>
              <a:t>Initialization of Array:</a:t>
            </a:r>
            <a:endParaRPr lang="en-US" sz="8000" b="1" u="sng">
              <a:sym typeface="+mn-ea"/>
            </a:endParaRPr>
          </a:p>
          <a:p>
            <a:pPr marL="0" lvl="0" indent="0" algn="l" rtl="0">
              <a:lnSpc>
                <a:spcPct val="100000"/>
              </a:lnSpc>
              <a:spcBef>
                <a:spcPts val="600"/>
              </a:spcBef>
              <a:spcAft>
                <a:spcPts val="0"/>
              </a:spcAft>
              <a:buSzPts val="2000"/>
              <a:buFont typeface="Garamond" panose="02020404030301010803"/>
              <a:buNone/>
            </a:pPr>
            <a:r>
              <a:rPr lang="en-US" sz="8000">
                <a:sym typeface="+mn-ea"/>
              </a:rPr>
              <a:t>     Assigning values to the Array.</a:t>
            </a:r>
            <a:endParaRPr lang="en-US" sz="8000">
              <a:sym typeface="+mn-ea"/>
            </a:endParaRPr>
          </a:p>
          <a:p>
            <a:pPr marL="0" lvl="0" indent="0" algn="l" rtl="0">
              <a:lnSpc>
                <a:spcPct val="100000"/>
              </a:lnSpc>
              <a:spcBef>
                <a:spcPts val="600"/>
              </a:spcBef>
              <a:spcAft>
                <a:spcPts val="0"/>
              </a:spcAft>
              <a:buSzPts val="2000"/>
              <a:buFont typeface="Garamond" panose="02020404030301010803"/>
              <a:buNone/>
            </a:pPr>
            <a:r>
              <a:rPr lang="en-US" sz="8000">
                <a:sym typeface="+mn-ea"/>
              </a:rPr>
              <a:t>  1. </a:t>
            </a:r>
            <a:r>
              <a:rPr lang="en-US" sz="8000" b="1">
                <a:sym typeface="+mn-ea"/>
              </a:rPr>
              <a:t>Compile-time:</a:t>
            </a:r>
            <a:endParaRPr lang="en-US" sz="8000" b="1">
              <a:sym typeface="+mn-ea"/>
            </a:endParaRPr>
          </a:p>
          <a:p>
            <a:pPr marL="0" lvl="0" indent="-127000" algn="l" rtl="0">
              <a:lnSpc>
                <a:spcPct val="100000"/>
              </a:lnSpc>
              <a:spcBef>
                <a:spcPts val="600"/>
              </a:spcBef>
              <a:spcAft>
                <a:spcPts val="0"/>
              </a:spcAft>
              <a:buSzPts val="2000"/>
              <a:buFont typeface="Arial" panose="020B0604020202020204"/>
              <a:buChar char="•"/>
            </a:pPr>
            <a:r>
              <a:rPr lang="en-US" sz="8000">
                <a:sym typeface="+mn-ea"/>
              </a:rPr>
              <a:t> Assigning individual array elements:</a:t>
            </a:r>
            <a:endParaRPr lang="en-US" sz="8000">
              <a:sym typeface="+mn-ea"/>
            </a:endParaRPr>
          </a:p>
          <a:p>
            <a:pPr marL="0" marR="0" lvl="0" indent="0" algn="l" rtl="0">
              <a:spcBef>
                <a:spcPts val="0"/>
              </a:spcBef>
              <a:spcAft>
                <a:spcPts val="0"/>
              </a:spcAft>
              <a:buNone/>
            </a:pPr>
            <a:r>
              <a:rPr lang="en-US" sz="80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8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array_name[r-index][c-index]= value;</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8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array_name[r-index][c-index]= value;</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sz="8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array_name[r-index][c-index]= value;</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8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int a[ ][ ]=new int[3 ][4];</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sz="8000"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a[0][0]= 10;</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a[0][1]= 20;</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a[1][2]=65;</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sz="8000">
                <a:solidFill>
                  <a:schemeClr val="dk1"/>
                </a:solidFill>
                <a:latin typeface="Garamond" panose="02020404030301010803"/>
                <a:ea typeface="Garamond" panose="02020404030301010803"/>
                <a:cs typeface="Garamond" panose="02020404030301010803"/>
                <a:sym typeface="Garamond" panose="02020404030301010803"/>
              </a:rPr>
              <a:t>  a[2][3]=35;</a:t>
            </a:r>
            <a:endParaRPr lang="en-US" sz="8000">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r>
              <a:rPr lang="en-US">
                <a:sym typeface="+mn-ea"/>
              </a:rPr>
              <a:t>TWO-DIMENSIONAL ARRAY</a:t>
            </a:r>
            <a:br>
              <a:rPr lang="en-US"/>
            </a:br>
            <a:endParaRPr lang="en-US"/>
          </a:p>
        </p:txBody>
      </p:sp>
      <p:sp>
        <p:nvSpPr>
          <p:cNvPr id="4" name="Text Placeholder 3"/>
          <p:cNvSpPr>
            <a:spLocks noGrp="1"/>
          </p:cNvSpPr>
          <p:nvPr>
            <p:ph type="body" sz="quarter" idx="14"/>
          </p:nvPr>
        </p:nvSpPr>
        <p:spPr>
          <a:xfrm>
            <a:off x="408940" y="688340"/>
            <a:ext cx="11160125" cy="5621655"/>
          </a:xfrm>
        </p:spPr>
        <p:txBody>
          <a:bodyPr>
            <a:normAutofit fontScale="90000" lnSpcReduction="10000"/>
          </a:bodyPr>
          <a:p>
            <a:r>
              <a:rPr lang="en-US">
                <a:sym typeface="+mn-ea"/>
              </a:rPr>
              <a:t>Combining declaration and initialization:</a:t>
            </a:r>
            <a:endParaRPr lang="en-US"/>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type array_name[r-size][c-size]= {list of values};</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a[3][2]= {10,20,54,66,12,77};</a:t>
            </a:r>
            <a:endParaRPr>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a[3][2]= {{10,20},{54,66},{12,77}};</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In this case required memory will be automatically created, no need of “new” operator</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a[0][0] = 10    a[1][0] = 54       a[2][0] = 12</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a[0][1] = 20     a[1][1] = 66      a[2][1] = 77</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r>
              <a:rPr lang="en-US">
                <a:solidFill>
                  <a:schemeClr val="tx1"/>
                </a:solidFill>
                <a:latin typeface="Garamond" panose="02020404030301010803"/>
                <a:ea typeface="Garamond" panose="02020404030301010803"/>
                <a:cs typeface="Garamond" panose="02020404030301010803"/>
                <a:sym typeface="Garamond" panose="02020404030301010803"/>
              </a:rPr>
              <a:t>Values will be stored row by row</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176" name="Google Shape;176;p7"/>
          <p:cNvPicPr preferRelativeResize="0">
            <a:picLocks noGrp="1"/>
          </p:cNvPicPr>
          <p:nvPr>
            <p:ph type="body" idx="1"/>
          </p:nvPr>
        </p:nvPicPr>
        <p:blipFill rotWithShape="1">
          <a:blip r:embed="rId1"/>
          <a:srcRect/>
          <a:stretch>
            <a:fillRect/>
          </a:stretch>
        </p:blipFill>
        <p:spPr>
          <a:xfrm>
            <a:off x="829945" y="679450"/>
            <a:ext cx="10774045" cy="541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746125"/>
            <a:ext cx="5388610" cy="542925"/>
          </a:xfrm>
        </p:spPr>
        <p:txBody>
          <a:bodyPr>
            <a:normAutofit/>
          </a:bodyPr>
          <a:p>
            <a:pPr marL="0" lvl="0" indent="0" algn="l" rtl="0">
              <a:lnSpc>
                <a:spcPct val="100000"/>
              </a:lnSpc>
              <a:spcBef>
                <a:spcPts val="0"/>
              </a:spcBef>
              <a:spcAft>
                <a:spcPts val="0"/>
              </a:spcAft>
              <a:buSzPct val="100000"/>
              <a:buFont typeface="Garamond" panose="02020404030301010803"/>
              <a:buNone/>
            </a:pPr>
            <a:r>
              <a:rPr lang="en-US" u="sng">
                <a:sym typeface="+mn-ea"/>
              </a:rPr>
              <a:t>Initialization of Array: </a:t>
            </a:r>
            <a:endParaRPr lang="en-US"/>
          </a:p>
        </p:txBody>
      </p:sp>
      <p:sp>
        <p:nvSpPr>
          <p:cNvPr id="4" name="Content Placeholder 3"/>
          <p:cNvSpPr>
            <a:spLocks noGrp="1"/>
          </p:cNvSpPr>
          <p:nvPr>
            <p:ph sz="half" idx="2"/>
          </p:nvPr>
        </p:nvSpPr>
        <p:spPr>
          <a:xfrm>
            <a:off x="337185" y="1407160"/>
            <a:ext cx="5388610" cy="4720590"/>
          </a:xfrm>
        </p:spPr>
        <p:txBody>
          <a:bodyPr>
            <a:normAutofit fontScale="90000"/>
          </a:bodyPr>
          <a:p>
            <a:pPr marL="0" lvl="0" indent="0" algn="l" rtl="0">
              <a:lnSpc>
                <a:spcPct val="100000"/>
              </a:lnSpc>
              <a:spcBef>
                <a:spcPts val="600"/>
              </a:spcBef>
              <a:spcAft>
                <a:spcPts val="0"/>
              </a:spcAft>
              <a:buSzPct val="100000"/>
              <a:buFont typeface="Garamond" panose="02020404030301010803"/>
              <a:buNone/>
            </a:pPr>
            <a:r>
              <a:rPr lang="en-US">
                <a:sym typeface="+mn-ea"/>
              </a:rPr>
              <a:t>  Reading values from user-  Run-time</a:t>
            </a:r>
            <a:endParaRPr lang="en-US" b="1"/>
          </a:p>
          <a:p>
            <a:pPr marL="0" lvl="0" indent="0" algn="l" rtl="0">
              <a:lnSpc>
                <a:spcPct val="100000"/>
              </a:lnSpc>
              <a:spcBef>
                <a:spcPts val="600"/>
              </a:spcBef>
              <a:spcAft>
                <a:spcPts val="0"/>
              </a:spcAft>
              <a:buSzPct val="100000"/>
              <a:buFont typeface="Garamond" panose="02020404030301010803"/>
              <a:buNone/>
            </a:pPr>
            <a:r>
              <a:rPr lang="en-US">
                <a:sym typeface="+mn-ea"/>
              </a:rPr>
              <a:t>   uses Scanner class (import java.util.*)</a:t>
            </a:r>
            <a:endParaRPr lang="en-US">
              <a:sym typeface="+mn-ea"/>
            </a:endParaRPr>
          </a:p>
          <a:p>
            <a:pPr marL="0" marR="0" lvl="0" indent="0" algn="l" rtl="0">
              <a:lnSpc>
                <a:spcPct val="100000"/>
              </a:lnSpc>
              <a:spcBef>
                <a:spcPts val="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int a[][]=new int[3][2];</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Scanner s= new Scanner(System.in);</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for(i=0;i&lt;3;i++)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for (j=0; j&lt;2;j++)</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a[i][j]=s. nextInt(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lvl="0" indent="0" algn="l" rtl="0">
              <a:lnSpc>
                <a:spcPct val="100000"/>
              </a:lnSpc>
              <a:spcBef>
                <a:spcPts val="600"/>
              </a:spcBef>
              <a:spcAft>
                <a:spcPts val="0"/>
              </a:spcAft>
              <a:buSzPct val="100000"/>
              <a:buFont typeface="Garamond" panose="02020404030301010803"/>
              <a:buNone/>
            </a:pP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5" name="Text Placeholder 4"/>
          <p:cNvSpPr>
            <a:spLocks noGrp="1"/>
          </p:cNvSpPr>
          <p:nvPr>
            <p:ph type="body" sz="quarter" idx="3"/>
          </p:nvPr>
        </p:nvSpPr>
        <p:spPr>
          <a:xfrm>
            <a:off x="5922010" y="529590"/>
            <a:ext cx="5390515" cy="758825"/>
          </a:xfrm>
        </p:spPr>
        <p:txBody>
          <a:bodyPr/>
          <a:p>
            <a:r>
              <a:rPr lang="en-US" b="0">
                <a:solidFill>
                  <a:schemeClr val="tx1"/>
                </a:solidFill>
                <a:latin typeface="Garamond" panose="02020404030301010803"/>
                <a:ea typeface="Garamond" panose="02020404030301010803"/>
                <a:cs typeface="Garamond" panose="02020404030301010803"/>
                <a:sym typeface="Garamond" panose="02020404030301010803"/>
              </a:rPr>
              <a:t>To print array values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6" name="Content Placeholder 5"/>
          <p:cNvSpPr>
            <a:spLocks noGrp="1"/>
          </p:cNvSpPr>
          <p:nvPr>
            <p:ph sz="quarter" idx="4"/>
          </p:nvPr>
        </p:nvSpPr>
        <p:spPr>
          <a:xfrm>
            <a:off x="5922010" y="1516380"/>
            <a:ext cx="5390515" cy="4611370"/>
          </a:xfrm>
        </p:spPr>
        <p:txBody>
          <a:bodyPr/>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for(i=0;i&lt;3;i++)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for (j=0; j&lt;2;j++)</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System.out.println(a[i][j]);</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r>
              <a:rPr lang="en-US">
                <a:sym typeface="+mn-ea"/>
              </a:rPr>
              <a:t>MULTI-DIMENSIONAL ARRAY</a:t>
            </a:r>
            <a:br>
              <a:rPr lang="en-US"/>
            </a:br>
            <a:endParaRPr lang="en-US"/>
          </a:p>
        </p:txBody>
      </p:sp>
      <p:sp>
        <p:nvSpPr>
          <p:cNvPr id="4" name="Text Placeholder 3"/>
          <p:cNvSpPr>
            <a:spLocks noGrp="1"/>
          </p:cNvSpPr>
          <p:nvPr>
            <p:ph type="body" sz="quarter" idx="14"/>
          </p:nvPr>
        </p:nvSpPr>
        <p:spPr>
          <a:xfrm>
            <a:off x="408940" y="887095"/>
            <a:ext cx="11160125" cy="5422900"/>
          </a:xfrm>
        </p:spPr>
        <p:txBody>
          <a:bodyPr>
            <a:normAutofit fontScale="60000"/>
          </a:bodyPr>
          <a:p>
            <a:pPr marL="0" lvl="0" indent="0" algn="l" rtl="0">
              <a:lnSpc>
                <a:spcPct val="100000"/>
              </a:lnSpc>
              <a:spcBef>
                <a:spcPts val="0"/>
              </a:spcBef>
              <a:spcAft>
                <a:spcPts val="0"/>
              </a:spcAft>
              <a:buSzPct val="100000"/>
              <a:buFont typeface="Garamond" panose="02020404030301010803"/>
              <a:buNone/>
            </a:pPr>
            <a:r>
              <a:rPr lang="en-US">
                <a:sym typeface="+mn-ea"/>
              </a:rPr>
              <a:t>The Multi Dimensional Array in Java programming language is nothing but an Array of Arrays (Having more than one dimension). </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Two Dimensional Array, which is the simplest form of Java Multi Dimensional Array.</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we can declare n-dimensional array or Muti dimensional array by placing n number of brackets [ ], where n is dimension number.</a:t>
            </a:r>
            <a:endParaRPr lang="en-US"/>
          </a:p>
          <a:p>
            <a:pPr marL="0" lvl="0" indent="0" algn="l" rtl="0">
              <a:lnSpc>
                <a:spcPct val="100000"/>
              </a:lnSpc>
              <a:spcBef>
                <a:spcPts val="600"/>
              </a:spcBef>
              <a:spcAft>
                <a:spcPts val="0"/>
              </a:spcAft>
              <a:buSzPct val="100000"/>
              <a:buFont typeface="Garamond" panose="02020404030301010803"/>
              <a:buNone/>
            </a:pPr>
            <a:r>
              <a:rPr lang="en-US" b="1" u="sng">
                <a:sym typeface="+mn-ea"/>
              </a:rPr>
              <a:t>3D-Array Declaration:</a:t>
            </a:r>
            <a:endParaRPr lang="en-US" b="1" u="sng"/>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type array_name[ ][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int a[ ][ ][ ];</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lvl="0" indent="0" algn="l" rtl="0">
              <a:lnSpc>
                <a:spcPct val="100000"/>
              </a:lnSpc>
              <a:spcBef>
                <a:spcPts val="600"/>
              </a:spcBef>
              <a:spcAft>
                <a:spcPts val="0"/>
              </a:spcAft>
              <a:buSzPct val="100000"/>
              <a:buFont typeface="Garamond" panose="02020404030301010803"/>
              <a:buNone/>
            </a:pPr>
            <a:r>
              <a:rPr lang="en-US" b="1" u="sng">
                <a:sym typeface="+mn-ea"/>
              </a:rPr>
              <a:t>Instantiate the  3D-Array:</a:t>
            </a:r>
            <a:endParaRPr b="1" u="sng"/>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Syntax:</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array_name= new type[Tables][ r-size][c-size];</a:t>
            </a:r>
            <a:endParaRPr lang="en-US">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b="1">
                <a:solidFill>
                  <a:schemeClr val="dk1"/>
                </a:solidFill>
                <a:latin typeface="Garamond" panose="02020404030301010803"/>
                <a:ea typeface="Garamond" panose="02020404030301010803"/>
                <a:cs typeface="Garamond" panose="02020404030301010803"/>
                <a:sym typeface="Garamond" panose="02020404030301010803"/>
              </a:rPr>
              <a:t>Example:</a:t>
            </a:r>
            <a:endParaRPr lang="en-US" b="1">
              <a:solidFill>
                <a:schemeClr val="dk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0"/>
              </a:spcBef>
              <a:spcAft>
                <a:spcPts val="0"/>
              </a:spcAft>
              <a:buNone/>
            </a:pPr>
            <a:r>
              <a:rPr lang="en-US">
                <a:solidFill>
                  <a:schemeClr val="dk1"/>
                </a:solidFill>
                <a:latin typeface="Garamond" panose="02020404030301010803"/>
                <a:ea typeface="Garamond" panose="02020404030301010803"/>
                <a:cs typeface="Garamond" panose="02020404030301010803"/>
                <a:sym typeface="Garamond" panose="02020404030301010803"/>
              </a:rPr>
              <a:t>  a= new int[2][ 3][4];</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08940" y="123825"/>
            <a:ext cx="10975975" cy="601980"/>
          </a:xfrm>
        </p:spPr>
        <p:txBody>
          <a:bodyPr>
            <a:normAutofit/>
          </a:bodyPr>
          <a:p>
            <a:r>
              <a:rPr lang="en-US">
                <a:sym typeface="+mn-ea"/>
              </a:rPr>
              <a:t>MULTI-DIMENSIONAL ARRAY</a:t>
            </a:r>
            <a:endParaRPr lang="en-US"/>
          </a:p>
        </p:txBody>
      </p:sp>
      <p:sp>
        <p:nvSpPr>
          <p:cNvPr id="4" name="Text Placeholder 3"/>
          <p:cNvSpPr>
            <a:spLocks noGrp="1"/>
          </p:cNvSpPr>
          <p:nvPr>
            <p:ph type="body" sz="quarter" idx="14"/>
          </p:nvPr>
        </p:nvSpPr>
        <p:spPr>
          <a:xfrm>
            <a:off x="408940" y="606425"/>
            <a:ext cx="11160125" cy="5781040"/>
          </a:xfrm>
        </p:spPr>
        <p:txBody>
          <a:bodyPr>
            <a:noAutofit/>
          </a:bodyPr>
          <a:p>
            <a:pPr marL="0" lvl="0" indent="0" algn="l" rtl="0">
              <a:lnSpc>
                <a:spcPct val="100000"/>
              </a:lnSpc>
              <a:spcBef>
                <a:spcPts val="0"/>
              </a:spcBef>
              <a:spcAft>
                <a:spcPts val="0"/>
              </a:spcAft>
              <a:buSzPts val="2000"/>
              <a:buFont typeface="Garamond" panose="02020404030301010803"/>
              <a:buNone/>
            </a:pPr>
            <a:r>
              <a:rPr lang="en-US" sz="2000" b="1">
                <a:latin typeface="+mn-ea"/>
                <a:ea typeface="Garamond" panose="02020404030301010803"/>
                <a:cs typeface="+mn-ea"/>
                <a:sym typeface="+mn-ea"/>
              </a:rPr>
              <a:t>Initialization of Array:</a:t>
            </a:r>
            <a:endParaRPr lang="en-US" sz="2000" b="1">
              <a:latin typeface="+mn-ea"/>
              <a:ea typeface="Garamond" panose="02020404030301010803"/>
              <a:cs typeface="+mn-ea"/>
              <a:sym typeface="+mn-ea"/>
            </a:endParaRPr>
          </a:p>
          <a:p>
            <a:pPr marL="0" lvl="0" indent="0" algn="l" rtl="0">
              <a:lnSpc>
                <a:spcPct val="100000"/>
              </a:lnSpc>
              <a:spcBef>
                <a:spcPts val="600"/>
              </a:spcBef>
              <a:spcAft>
                <a:spcPts val="0"/>
              </a:spcAft>
              <a:buSzPts val="2000"/>
              <a:buFont typeface="Garamond" panose="02020404030301010803"/>
              <a:buNone/>
            </a:pPr>
            <a:r>
              <a:rPr lang="en-US" sz="2000">
                <a:latin typeface="+mn-ea"/>
                <a:ea typeface="Garamond" panose="02020404030301010803"/>
                <a:cs typeface="+mn-ea"/>
                <a:sym typeface="+mn-ea"/>
              </a:rPr>
              <a:t>     Assigning values to the Array.</a:t>
            </a:r>
            <a:endParaRPr lang="en-US" sz="2000">
              <a:latin typeface="+mn-ea"/>
              <a:ea typeface="Garamond" panose="02020404030301010803"/>
              <a:cs typeface="+mn-ea"/>
              <a:sym typeface="+mn-ea"/>
            </a:endParaRPr>
          </a:p>
          <a:p>
            <a:pPr marL="0" lvl="0" algn="l" rtl="0">
              <a:lnSpc>
                <a:spcPct val="100000"/>
              </a:lnSpc>
              <a:spcBef>
                <a:spcPts val="600"/>
              </a:spcBef>
              <a:spcAft>
                <a:spcPts val="0"/>
              </a:spcAft>
              <a:buClrTx/>
              <a:buSzPts val="2000"/>
              <a:buFont typeface="Garamond" panose="02020404030301010803"/>
              <a:buNone/>
            </a:pPr>
            <a:r>
              <a:rPr lang="en-US" sz="2000">
                <a:latin typeface="+mn-ea"/>
                <a:cs typeface="+mn-ea"/>
                <a:sym typeface="+mn-ea"/>
              </a:rPr>
              <a:t>  </a:t>
            </a:r>
            <a:r>
              <a:rPr lang="en-US" sz="2000" b="1">
                <a:latin typeface="+mn-ea"/>
                <a:ea typeface="Garamond" panose="02020404030301010803"/>
                <a:cs typeface="+mn-ea"/>
                <a:sym typeface="+mn-ea"/>
              </a:rPr>
              <a:t>1. Compile-time:</a:t>
            </a:r>
            <a:endParaRPr lang="en-US" sz="2000" b="1">
              <a:latin typeface="+mn-ea"/>
              <a:ea typeface="Garamond" panose="02020404030301010803"/>
              <a:cs typeface="+mn-ea"/>
              <a:sym typeface="+mn-ea"/>
            </a:endParaRPr>
          </a:p>
          <a:p>
            <a:pPr marL="0" lvl="0" algn="l" rtl="0">
              <a:lnSpc>
                <a:spcPct val="100000"/>
              </a:lnSpc>
              <a:spcBef>
                <a:spcPts val="600"/>
              </a:spcBef>
              <a:spcAft>
                <a:spcPts val="0"/>
              </a:spcAft>
              <a:buClrTx/>
              <a:buSzPts val="2000"/>
              <a:buFont typeface="Garamond" panose="02020404030301010803"/>
              <a:buNone/>
            </a:pPr>
            <a:r>
              <a:rPr lang="en-US" sz="2000" b="1">
                <a:latin typeface="+mn-ea"/>
                <a:ea typeface="Garamond" panose="02020404030301010803"/>
                <a:cs typeface="+mn-ea"/>
                <a:sym typeface="+mn-ea"/>
              </a:rPr>
              <a:t> Assigning individual array elements:</a:t>
            </a:r>
            <a:endParaRPr lang="en-US" sz="2000" b="1">
              <a:latin typeface="+mn-ea"/>
              <a:ea typeface="Garamond" panose="02020404030301010803"/>
              <a:cs typeface="+mn-ea"/>
              <a:sym typeface="+mn-ea"/>
            </a:endParaRPr>
          </a:p>
          <a:p>
            <a:pPr marL="0" marR="0" lvl="0" algn="l" rtl="0">
              <a:spcBef>
                <a:spcPts val="600"/>
              </a:spcBef>
              <a:spcAft>
                <a:spcPts val="0"/>
              </a:spcAft>
              <a:buClrTx/>
              <a:buSzPts val="2000"/>
              <a:buFont typeface="Garamond" panose="02020404030301010803"/>
              <a:buNone/>
            </a:pPr>
            <a:r>
              <a:rPr lang="en-US" sz="2000" b="1">
                <a:latin typeface="+mn-ea"/>
                <a:ea typeface="Garamond" panose="02020404030301010803"/>
                <a:cs typeface="+mn-ea"/>
                <a:sym typeface="Garamond" panose="02020404030301010803"/>
              </a:rPr>
              <a:t>Syntax: </a:t>
            </a:r>
            <a:r>
              <a:rPr lang="en-US" sz="2000">
                <a:solidFill>
                  <a:schemeClr val="dk1"/>
                </a:solidFill>
                <a:latin typeface="+mn-ea"/>
                <a:ea typeface="Garamond" panose="02020404030301010803"/>
                <a:cs typeface="+mn-ea"/>
                <a:sym typeface="Garamond" panose="02020404030301010803"/>
              </a:rPr>
              <a:t> array_name[table_no][r-index][c-index]= value;</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b="1">
                <a:solidFill>
                  <a:schemeClr val="dk1"/>
                </a:solidFill>
                <a:latin typeface="+mn-ea"/>
                <a:ea typeface="Garamond" panose="02020404030301010803"/>
                <a:cs typeface="+mn-ea"/>
                <a:sym typeface="Garamond" panose="02020404030301010803"/>
              </a:rPr>
              <a:t>Example: </a:t>
            </a:r>
            <a:r>
              <a:rPr lang="en-US" sz="2000">
                <a:solidFill>
                  <a:schemeClr val="dk1"/>
                </a:solidFill>
                <a:latin typeface="+mn-ea"/>
                <a:ea typeface="Garamond" panose="02020404030301010803"/>
                <a:cs typeface="+mn-ea"/>
                <a:sym typeface="Garamond" panose="02020404030301010803"/>
              </a:rPr>
              <a:t>int a[ ][ ][ ]=new int[2][ 3][4];</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b="1">
                <a:solidFill>
                  <a:schemeClr val="dk1"/>
                </a:solidFill>
                <a:latin typeface="+mn-ea"/>
                <a:ea typeface="Garamond" panose="02020404030301010803"/>
                <a:cs typeface="+mn-ea"/>
                <a:sym typeface="Garamond" panose="02020404030301010803"/>
              </a:rPr>
              <a:t>Example:</a:t>
            </a:r>
            <a:endParaRPr lang="en-US" sz="2000" b="1">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a:solidFill>
                  <a:schemeClr val="dk1"/>
                </a:solidFill>
                <a:latin typeface="+mn-ea"/>
                <a:ea typeface="Garamond" panose="02020404030301010803"/>
                <a:cs typeface="+mn-ea"/>
                <a:sym typeface="Garamond" panose="02020404030301010803"/>
              </a:rPr>
              <a:t>  a[0][0][0]= 10;</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a:solidFill>
                  <a:schemeClr val="dk1"/>
                </a:solidFill>
                <a:latin typeface="+mn-ea"/>
                <a:ea typeface="Garamond" panose="02020404030301010803"/>
                <a:cs typeface="+mn-ea"/>
                <a:sym typeface="Garamond" panose="02020404030301010803"/>
              </a:rPr>
              <a:t>  a[0][0][1]= 20;</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a:solidFill>
                  <a:schemeClr val="dk1"/>
                </a:solidFill>
                <a:latin typeface="+mn-ea"/>
                <a:ea typeface="Garamond" panose="02020404030301010803"/>
                <a:cs typeface="+mn-ea"/>
                <a:sym typeface="Garamond" panose="02020404030301010803"/>
              </a:rPr>
              <a:t>  a[1][1][2]=65;</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a:solidFill>
                  <a:schemeClr val="dk1"/>
                </a:solidFill>
                <a:latin typeface="+mn-ea"/>
                <a:ea typeface="Garamond" panose="02020404030301010803"/>
                <a:cs typeface="+mn-ea"/>
                <a:sym typeface="Garamond" panose="02020404030301010803"/>
              </a:rPr>
              <a:t>  a[1][2][3]=35; </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b="1">
                <a:latin typeface="+mn-ea"/>
                <a:cs typeface="+mn-ea"/>
                <a:sym typeface="+mn-ea"/>
              </a:rPr>
              <a:t>Combining declaration and initialization:</a:t>
            </a:r>
            <a:endParaRPr lang="en-US" sz="2000" b="1">
              <a:latin typeface="+mn-ea"/>
              <a:cs typeface="+mn-ea"/>
              <a:sym typeface="+mn-ea"/>
            </a:endParaRPr>
          </a:p>
          <a:p>
            <a:pPr marL="0" marR="0" lvl="0" indent="0" algn="l" rtl="0">
              <a:spcBef>
                <a:spcPts val="0"/>
              </a:spcBef>
              <a:spcAft>
                <a:spcPts val="0"/>
              </a:spcAft>
              <a:buNone/>
            </a:pPr>
            <a:r>
              <a:rPr lang="en-US" sz="2000" b="1">
                <a:solidFill>
                  <a:schemeClr val="dk1"/>
                </a:solidFill>
                <a:latin typeface="+mn-ea"/>
                <a:ea typeface="Garamond" panose="02020404030301010803"/>
                <a:cs typeface="+mn-ea"/>
                <a:sym typeface="Garamond" panose="02020404030301010803"/>
              </a:rPr>
              <a:t>Syntax: </a:t>
            </a:r>
            <a:r>
              <a:rPr lang="en-US" sz="2000">
                <a:solidFill>
                  <a:schemeClr val="dk1"/>
                </a:solidFill>
                <a:latin typeface="+mn-ea"/>
                <a:ea typeface="Garamond" panose="02020404030301010803"/>
                <a:cs typeface="+mn-ea"/>
                <a:sym typeface="Garamond" panose="02020404030301010803"/>
              </a:rPr>
              <a:t> type array_name[tables][r-size][c-size]= {list of values};</a:t>
            </a:r>
            <a:endParaRPr lang="en-US" sz="2000">
              <a:solidFill>
                <a:schemeClr val="dk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b="1">
                <a:solidFill>
                  <a:schemeClr val="dk1"/>
                </a:solidFill>
                <a:latin typeface="+mn-ea"/>
                <a:ea typeface="Garamond" panose="02020404030301010803"/>
                <a:cs typeface="+mn-ea"/>
                <a:sym typeface="Garamond" panose="02020404030301010803"/>
              </a:rPr>
              <a:t>Example:</a:t>
            </a:r>
            <a:r>
              <a:rPr lang="en-US" sz="2000">
                <a:solidFill>
                  <a:schemeClr val="tx1"/>
                </a:solidFill>
                <a:latin typeface="+mn-ea"/>
                <a:ea typeface="Garamond" panose="02020404030301010803"/>
                <a:cs typeface="+mn-ea"/>
                <a:sym typeface="Garamond" panose="02020404030301010803"/>
              </a:rPr>
              <a:t> int a[2][3][2]= {{ {5,6},{8,12},{7,90}} ,  {{10,20},{54,66},{12,77}}};</a:t>
            </a:r>
            <a:endParaRPr lang="en-US" sz="2000">
              <a:solidFill>
                <a:schemeClr val="tx1"/>
              </a:solidFill>
              <a:latin typeface="+mn-ea"/>
              <a:ea typeface="Garamond" panose="02020404030301010803"/>
              <a:cs typeface="+mn-ea"/>
              <a:sym typeface="Garamond" panose="02020404030301010803"/>
            </a:endParaRPr>
          </a:p>
          <a:p>
            <a:pPr marL="0" marR="0" lvl="0" indent="0" algn="l" rtl="0">
              <a:spcBef>
                <a:spcPts val="0"/>
              </a:spcBef>
              <a:spcAft>
                <a:spcPts val="0"/>
              </a:spcAft>
              <a:buNone/>
            </a:pPr>
            <a:r>
              <a:rPr lang="en-US" sz="2000">
                <a:solidFill>
                  <a:schemeClr val="tx1"/>
                </a:solidFill>
                <a:latin typeface="+mn-ea"/>
                <a:ea typeface="Garamond" panose="02020404030301010803"/>
                <a:cs typeface="+mn-ea"/>
                <a:sym typeface="Garamond" panose="02020404030301010803"/>
              </a:rPr>
              <a:t>In this case required memory will be automatically created, no need of “new” operator</a:t>
            </a:r>
            <a:endParaRPr lang="en-US" sz="2000">
              <a:solidFill>
                <a:schemeClr val="tx1"/>
              </a:solidFill>
              <a:latin typeface="+mn-ea"/>
              <a:ea typeface="Garamond" panose="02020404030301010803"/>
              <a:cs typeface="+mn-ea"/>
              <a:sym typeface="Garamond" panose="02020404030301010803"/>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337185" y="777875"/>
            <a:ext cx="5388610" cy="640715"/>
          </a:xfrm>
        </p:spPr>
        <p:txBody>
          <a:bodyPr/>
          <a:p>
            <a:r>
              <a:rPr lang="en-US" u="sng">
                <a:sym typeface="+mn-ea"/>
              </a:rPr>
              <a:t>Initialization of Array: </a:t>
            </a:r>
            <a:endParaRPr lang="en-US"/>
          </a:p>
        </p:txBody>
      </p:sp>
      <p:sp>
        <p:nvSpPr>
          <p:cNvPr id="4" name="Content Placeholder 3"/>
          <p:cNvSpPr>
            <a:spLocks noGrp="1"/>
          </p:cNvSpPr>
          <p:nvPr>
            <p:ph sz="half" idx="2"/>
          </p:nvPr>
        </p:nvSpPr>
        <p:spPr>
          <a:xfrm>
            <a:off x="337185" y="1418590"/>
            <a:ext cx="6372860" cy="4709160"/>
          </a:xfrm>
        </p:spPr>
        <p:txBody>
          <a:bodyPr>
            <a:normAutofit fontScale="80000"/>
          </a:bodyPr>
          <a:p>
            <a:pPr marL="0" lvl="0" indent="0" algn="l" rtl="0">
              <a:lnSpc>
                <a:spcPct val="100000"/>
              </a:lnSpc>
              <a:spcBef>
                <a:spcPts val="600"/>
              </a:spcBef>
              <a:spcAft>
                <a:spcPts val="0"/>
              </a:spcAft>
              <a:buSzPct val="100000"/>
              <a:buFont typeface="Garamond" panose="02020404030301010803"/>
              <a:buNone/>
            </a:pPr>
            <a:r>
              <a:rPr lang="en-US">
                <a:sym typeface="+mn-ea"/>
              </a:rPr>
              <a:t> Reading values from user-  </a:t>
            </a:r>
            <a:r>
              <a:rPr lang="en-US" b="1">
                <a:sym typeface="+mn-ea"/>
              </a:rPr>
              <a:t>Run-time</a:t>
            </a:r>
            <a:endParaRPr lang="en-US" b="1"/>
          </a:p>
          <a:p>
            <a:pPr marL="0" lvl="0" indent="0" algn="l" rtl="0">
              <a:lnSpc>
                <a:spcPct val="100000"/>
              </a:lnSpc>
              <a:spcBef>
                <a:spcPts val="600"/>
              </a:spcBef>
              <a:spcAft>
                <a:spcPts val="0"/>
              </a:spcAft>
              <a:buSzPct val="100000"/>
              <a:buFont typeface="Garamond" panose="02020404030301010803"/>
              <a:buNone/>
            </a:pPr>
            <a:r>
              <a:rPr lang="en-US">
                <a:sym typeface="+mn-ea"/>
              </a:rPr>
              <a:t>   uses </a:t>
            </a:r>
            <a:r>
              <a:rPr lang="en-US" b="1">
                <a:sym typeface="+mn-ea"/>
              </a:rPr>
              <a:t>S</a:t>
            </a:r>
            <a:r>
              <a:rPr lang="en-US">
                <a:sym typeface="+mn-ea"/>
              </a:rPr>
              <a:t>canner class (import java.util.*)</a:t>
            </a:r>
            <a:endParaRPr lang="en-US"/>
          </a:p>
          <a:p>
            <a:pPr marL="0" marR="0" lvl="0" indent="0" algn="l" rtl="0">
              <a:lnSpc>
                <a:spcPct val="100000"/>
              </a:lnSpc>
              <a:spcBef>
                <a:spcPts val="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int a[][][]=new int[2][3][4];</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Scanner s= new Scanner(System.in);</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for(i=0;i&lt;2;i++)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for (j=0; j&lt;3;j++)</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for(k=0;k&lt;4;k++)</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a[i][j][k]=s. nextInt(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ct val="100000"/>
              <a:buFont typeface="Garamond" panose="02020404030301010803"/>
              <a:buNone/>
            </a:pPr>
            <a:r>
              <a:rPr lang="en-US">
                <a:solidFill>
                  <a:schemeClr val="tx1"/>
                </a:solidFill>
                <a:latin typeface="Garamond" panose="02020404030301010803"/>
                <a:ea typeface="Garamond" panose="02020404030301010803"/>
                <a:cs typeface="Garamond" panose="02020404030301010803"/>
                <a:sym typeface="Garamond" panose="02020404030301010803"/>
              </a:rPr>
              <a:t>      } } }</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a:p>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5" name="Text Placeholder 4"/>
          <p:cNvSpPr>
            <a:spLocks noGrp="1"/>
          </p:cNvSpPr>
          <p:nvPr>
            <p:ph type="body" sz="quarter" idx="3"/>
          </p:nvPr>
        </p:nvSpPr>
        <p:spPr>
          <a:xfrm>
            <a:off x="5922010" y="777240"/>
            <a:ext cx="5390515" cy="641350"/>
          </a:xfrm>
        </p:spPr>
        <p:txBody>
          <a:bodyPr/>
          <a:p>
            <a:r>
              <a:rPr lang="en-US" b="0">
                <a:solidFill>
                  <a:schemeClr val="tx1"/>
                </a:solidFill>
                <a:latin typeface="Garamond" panose="02020404030301010803"/>
                <a:ea typeface="Garamond" panose="02020404030301010803"/>
                <a:cs typeface="Garamond" panose="02020404030301010803"/>
                <a:sym typeface="Garamond" panose="02020404030301010803"/>
              </a:rPr>
              <a:t>To print array values</a:t>
            </a:r>
            <a:endParaRPr lang="en-US" b="0" i="0"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sp>
        <p:nvSpPr>
          <p:cNvPr id="6" name="Content Placeholder 5"/>
          <p:cNvSpPr>
            <a:spLocks noGrp="1"/>
          </p:cNvSpPr>
          <p:nvPr>
            <p:ph sz="quarter" idx="4"/>
          </p:nvPr>
        </p:nvSpPr>
        <p:spPr>
          <a:xfrm>
            <a:off x="6939280" y="1667510"/>
            <a:ext cx="4860290" cy="4460240"/>
          </a:xfrm>
        </p:spPr>
        <p:txBody>
          <a:bodyPr>
            <a:normAutofit lnSpcReduction="20000"/>
          </a:bodyPr>
          <a:p>
            <a:pPr marL="0" marR="0" lvl="0" indent="0" algn="l" rtl="0">
              <a:spcBef>
                <a:spcPts val="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for(i=0;i&lt;2;i++)</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for (j=0; j&lt;3;j++)</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for(k=0;k&lt;4;k++)</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System.out.print(a[i][j][k]);;</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  }</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a:solidFill>
                  <a:schemeClr val="tx1"/>
                </a:solidFill>
                <a:latin typeface="Garamond" panose="02020404030301010803"/>
                <a:ea typeface="Garamond" panose="02020404030301010803"/>
                <a:cs typeface="Garamond" panose="02020404030301010803"/>
                <a:sym typeface="Garamond" panose="02020404030301010803"/>
              </a:rPr>
              <a:t>}</a:t>
            </a:r>
            <a:endParaRPr lang="en-US">
              <a:solidFill>
                <a:schemeClr val="tx1"/>
              </a:solidFill>
              <a:latin typeface="Garamond" panose="02020404030301010803"/>
              <a:ea typeface="Garamond" panose="02020404030301010803"/>
              <a:cs typeface="Garamond" panose="02020404030301010803"/>
              <a:sym typeface="Garamond" panose="02020404030301010803"/>
            </a:endParaRPr>
          </a:p>
          <a:p>
            <a:endParaRPr lang="en-US">
              <a:solidFill>
                <a:schemeClr val="tx1"/>
              </a:solidFill>
              <a:latin typeface="Garamond" panose="02020404030301010803"/>
              <a:ea typeface="Garamond" panose="02020404030301010803"/>
              <a:cs typeface="Garamond" panose="02020404030301010803"/>
              <a:sym typeface="Garamond" panose="02020404030301010803"/>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09600" y="273050"/>
            <a:ext cx="9432290" cy="534035"/>
          </a:xfrm>
        </p:spPr>
        <p:txBody>
          <a:bodyPr>
            <a:normAutofit/>
          </a:bodyPr>
          <a:p>
            <a:pPr algn="ctr"/>
            <a:r>
              <a:rPr lang="en-US">
                <a:sym typeface="+mn-ea"/>
              </a:rPr>
              <a:t>JAGGED ARRAY</a:t>
            </a:r>
            <a:endParaRPr lang="en-US"/>
          </a:p>
        </p:txBody>
      </p:sp>
      <p:sp>
        <p:nvSpPr>
          <p:cNvPr id="4" name="Text Placeholder 3"/>
          <p:cNvSpPr>
            <a:spLocks noGrp="1"/>
          </p:cNvSpPr>
          <p:nvPr>
            <p:ph type="body" sz="half" idx="2"/>
          </p:nvPr>
        </p:nvSpPr>
        <p:spPr>
          <a:xfrm>
            <a:off x="609600" y="1435735"/>
            <a:ext cx="5298440" cy="4692015"/>
          </a:xfrm>
        </p:spPr>
        <p:txBody>
          <a:bodyPr>
            <a:normAutofit lnSpcReduction="20000"/>
          </a:bodyPr>
          <a:p>
            <a:pPr marL="0" lvl="0" indent="0" algn="l" rtl="0">
              <a:lnSpc>
                <a:spcPct val="100000"/>
              </a:lnSpc>
              <a:spcBef>
                <a:spcPts val="0"/>
              </a:spcBef>
              <a:spcAft>
                <a:spcPts val="0"/>
              </a:spcAft>
              <a:buSzPts val="1800"/>
              <a:buFont typeface="Garamond" panose="02020404030301010803"/>
              <a:buNone/>
            </a:pPr>
            <a:r>
              <a:rPr lang="en-US" sz="2800">
                <a:sym typeface="+mn-ea"/>
              </a:rPr>
              <a:t>Jagged array is a multidimensional array where member arrays are of different size.</a:t>
            </a:r>
            <a:endParaRPr lang="en-US" sz="2800">
              <a:sym typeface="+mn-ea"/>
            </a:endParaRPr>
          </a:p>
          <a:p>
            <a:pPr marL="0" lvl="0" indent="0" algn="l" rtl="0">
              <a:lnSpc>
                <a:spcPct val="100000"/>
              </a:lnSpc>
              <a:spcBef>
                <a:spcPts val="600"/>
              </a:spcBef>
              <a:spcAft>
                <a:spcPts val="0"/>
              </a:spcAft>
              <a:buSzPts val="1800"/>
              <a:buFont typeface="Garamond" panose="02020404030301010803"/>
              <a:buNone/>
            </a:pPr>
            <a:r>
              <a:rPr lang="en-US" sz="2400">
                <a:sym typeface="+mn-ea"/>
              </a:rPr>
              <a:t>For example, we can create a 2D array where first array is of 3 e</a:t>
            </a:r>
            <a:r>
              <a:rPr lang="en-US" sz="2400">
                <a:solidFill>
                  <a:schemeClr val="tx1"/>
                </a:solidFill>
                <a:sym typeface="+mn-ea"/>
              </a:rPr>
              <a:t>lements, and is of 4 elements.</a:t>
            </a:r>
            <a:endParaRPr lang="en-US" sz="2400">
              <a:solidFill>
                <a:schemeClr val="tx1"/>
              </a:solidFill>
              <a:sym typeface="+mn-ea"/>
            </a:endParaRPr>
          </a:p>
          <a:p>
            <a:pPr marL="0" marR="0" lvl="0" indent="0" algn="l" rtl="0">
              <a:lnSpc>
                <a:spcPct val="100000"/>
              </a:lnSpc>
              <a:spcBef>
                <a:spcPts val="0"/>
              </a:spcBef>
              <a:spcAft>
                <a:spcPts val="0"/>
              </a:spcAft>
              <a:buClr>
                <a:schemeClr val="accent1"/>
              </a:buClr>
              <a:buSzPts val="2000"/>
              <a:buFont typeface="Garamond" panose="02020404030301010803"/>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Program:</a:t>
            </a:r>
            <a:endParaRPr lang="en-US" sz="28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int a[ ][ ];</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a=new int[3][ ];</a:t>
            </a:r>
            <a:endParaRPr lang="en-US" sz="28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lnSpc>
                <a:spcPct val="100000"/>
              </a:lnSpc>
              <a:spcBef>
                <a:spcPts val="600"/>
              </a:spcBef>
              <a:spcAft>
                <a:spcPts val="0"/>
              </a:spcAft>
              <a:buClr>
                <a:schemeClr val="accent1"/>
              </a:buClr>
              <a:buSzPts val="2000"/>
              <a:buFont typeface="Garamond" panose="02020404030301010803"/>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a[0]=new int[4];</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a[1]=new int[2];</a:t>
            </a:r>
            <a:endParaRPr lang="en-US" sz="2400">
              <a:solidFill>
                <a:schemeClr val="tx1"/>
              </a:solidFill>
              <a:latin typeface="Garamond" panose="02020404030301010803"/>
              <a:ea typeface="Garamond" panose="02020404030301010803"/>
              <a:cs typeface="Garamond" panose="02020404030301010803"/>
              <a:sym typeface="Garamond" panose="02020404030301010803"/>
            </a:endParaRPr>
          </a:p>
          <a:p>
            <a:pPr marL="0" marR="0" lvl="0" indent="0" algn="l" rtl="0">
              <a:spcBef>
                <a:spcPts val="600"/>
              </a:spcBef>
              <a:spcAft>
                <a:spcPts val="0"/>
              </a:spcAft>
              <a:buNone/>
            </a:pPr>
            <a:r>
              <a:rPr lang="en-US" sz="2400">
                <a:solidFill>
                  <a:schemeClr val="tx1"/>
                </a:solidFill>
                <a:latin typeface="Garamond" panose="02020404030301010803"/>
                <a:ea typeface="Garamond" panose="02020404030301010803"/>
                <a:cs typeface="Garamond" panose="02020404030301010803"/>
                <a:sym typeface="Garamond" panose="02020404030301010803"/>
              </a:rPr>
              <a:t>   a[2]=new int[3];</a:t>
            </a:r>
            <a:endParaRPr lang="en-US" sz="2400"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a:p>
            <a:pPr marL="0" lvl="0" indent="0" algn="l" rtl="0">
              <a:lnSpc>
                <a:spcPct val="100000"/>
              </a:lnSpc>
              <a:spcBef>
                <a:spcPts val="600"/>
              </a:spcBef>
              <a:spcAft>
                <a:spcPts val="0"/>
              </a:spcAft>
              <a:buSzPts val="1800"/>
              <a:buFont typeface="Garamond" panose="02020404030301010803"/>
              <a:buNone/>
            </a:pPr>
            <a:endParaRPr lang="en-US" b="0" i="0" u="none" strike="noStrike" cap="none">
              <a:solidFill>
                <a:schemeClr val="tx1"/>
              </a:solidFill>
              <a:latin typeface="Garamond" panose="02020404030301010803"/>
              <a:ea typeface="Garamond" panose="02020404030301010803"/>
              <a:cs typeface="Garamond" panose="02020404030301010803"/>
              <a:sym typeface="Garamond" panose="02020404030301010803"/>
            </a:endParaRPr>
          </a:p>
        </p:txBody>
      </p:sp>
      <p:pic>
        <p:nvPicPr>
          <p:cNvPr id="5" name="Content Placeholder 4"/>
          <p:cNvPicPr>
            <a:picLocks noChangeAspect="1"/>
          </p:cNvPicPr>
          <p:nvPr>
            <p:ph idx="1"/>
          </p:nvPr>
        </p:nvPicPr>
        <p:blipFill>
          <a:blip r:embed="rId1"/>
          <a:stretch>
            <a:fillRect/>
          </a:stretch>
        </p:blipFill>
        <p:spPr>
          <a:xfrm>
            <a:off x="6076950" y="1104265"/>
            <a:ext cx="5508625" cy="41916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p:txBody>
          <a:bodyPr/>
          <a:p>
            <a:endParaRPr lang="en-US"/>
          </a:p>
        </p:txBody>
      </p:sp>
      <p:pic>
        <p:nvPicPr>
          <p:cNvPr id="3" name="Content Placeholder 2"/>
          <p:cNvPicPr>
            <a:picLocks noChangeAspect="1"/>
          </p:cNvPicPr>
          <p:nvPr>
            <p:ph sz="half" idx="2"/>
          </p:nvPr>
        </p:nvPicPr>
        <p:blipFill>
          <a:blip r:embed="rId1"/>
          <a:stretch>
            <a:fillRect/>
          </a:stretch>
        </p:blipFill>
        <p:spPr>
          <a:xfrm>
            <a:off x="337185" y="1535430"/>
            <a:ext cx="5388610" cy="4160520"/>
          </a:xfrm>
          <a:prstGeom prst="rect">
            <a:avLst/>
          </a:prstGeom>
        </p:spPr>
      </p:pic>
      <p:sp>
        <p:nvSpPr>
          <p:cNvPr id="8" name="Text Placeholder 7"/>
          <p:cNvSpPr>
            <a:spLocks noGrp="1"/>
          </p:cNvSpPr>
          <p:nvPr>
            <p:ph type="body" sz="quarter" idx="3"/>
          </p:nvPr>
        </p:nvSpPr>
        <p:spPr/>
        <p:txBody>
          <a:bodyPr/>
          <a:p>
            <a:endParaRPr lang="en-US"/>
          </a:p>
        </p:txBody>
      </p:sp>
      <p:pic>
        <p:nvPicPr>
          <p:cNvPr id="6" name="Content Placeholder 5"/>
          <p:cNvPicPr>
            <a:picLocks noChangeAspect="1"/>
          </p:cNvPicPr>
          <p:nvPr>
            <p:ph sz="quarter" idx="4"/>
          </p:nvPr>
        </p:nvPicPr>
        <p:blipFill>
          <a:blip r:embed="rId2"/>
          <a:stretch>
            <a:fillRect/>
          </a:stretch>
        </p:blipFill>
        <p:spPr>
          <a:xfrm>
            <a:off x="5921375" y="1362710"/>
            <a:ext cx="5704840" cy="45351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p:txBody>
          <a:bodyPr/>
          <a:p>
            <a:endParaRPr lang="en-US"/>
          </a:p>
        </p:txBody>
      </p:sp>
      <p:pic>
        <p:nvPicPr>
          <p:cNvPr id="3" name="Content Placeholder 2"/>
          <p:cNvPicPr>
            <a:picLocks noChangeAspect="1"/>
          </p:cNvPicPr>
          <p:nvPr>
            <p:ph sz="half" idx="2"/>
          </p:nvPr>
        </p:nvPicPr>
        <p:blipFill>
          <a:blip r:embed="rId1"/>
          <a:stretch>
            <a:fillRect/>
          </a:stretch>
        </p:blipFill>
        <p:spPr>
          <a:xfrm>
            <a:off x="337185" y="1534795"/>
            <a:ext cx="5388610" cy="4412615"/>
          </a:xfrm>
          <a:prstGeom prst="rect">
            <a:avLst/>
          </a:prstGeom>
        </p:spPr>
      </p:pic>
      <p:sp>
        <p:nvSpPr>
          <p:cNvPr id="8" name="Text Placeholder 7"/>
          <p:cNvSpPr>
            <a:spLocks noGrp="1"/>
          </p:cNvSpPr>
          <p:nvPr>
            <p:ph type="body" sz="quarter" idx="3"/>
          </p:nvPr>
        </p:nvSpPr>
        <p:spPr/>
        <p:txBody>
          <a:bodyPr/>
          <a:p>
            <a:endParaRPr lang="en-US"/>
          </a:p>
        </p:txBody>
      </p:sp>
      <p:pic>
        <p:nvPicPr>
          <p:cNvPr id="6" name="Content Placeholder 5"/>
          <p:cNvPicPr>
            <a:picLocks noChangeAspect="1"/>
          </p:cNvPicPr>
          <p:nvPr>
            <p:ph sz="quarter" idx="4"/>
          </p:nvPr>
        </p:nvPicPr>
        <p:blipFill>
          <a:blip r:embed="rId2"/>
          <a:stretch>
            <a:fillRect/>
          </a:stretch>
        </p:blipFill>
        <p:spPr>
          <a:xfrm>
            <a:off x="5856605" y="1535430"/>
            <a:ext cx="5779770" cy="441261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idx="1"/>
          </p:nvPr>
        </p:nvSpPr>
        <p:spPr/>
        <p:txBody>
          <a:bodyPr/>
          <a:p>
            <a:endParaRPr lang="en-US"/>
          </a:p>
        </p:txBody>
      </p:sp>
      <p:pic>
        <p:nvPicPr>
          <p:cNvPr id="3" name="Content Placeholder 2"/>
          <p:cNvPicPr>
            <a:picLocks noChangeAspect="1"/>
          </p:cNvPicPr>
          <p:nvPr>
            <p:ph sz="half" idx="2"/>
          </p:nvPr>
        </p:nvPicPr>
        <p:blipFill>
          <a:blip r:embed="rId1"/>
          <a:stretch>
            <a:fillRect/>
          </a:stretch>
        </p:blipFill>
        <p:spPr>
          <a:xfrm>
            <a:off x="337185" y="1536700"/>
            <a:ext cx="5387975" cy="4860925"/>
          </a:xfrm>
          <a:prstGeom prst="rect">
            <a:avLst/>
          </a:prstGeom>
        </p:spPr>
      </p:pic>
      <p:sp>
        <p:nvSpPr>
          <p:cNvPr id="8" name="Text Placeholder 7"/>
          <p:cNvSpPr>
            <a:spLocks noGrp="1"/>
          </p:cNvSpPr>
          <p:nvPr>
            <p:ph type="body" sz="quarter" idx="3"/>
          </p:nvPr>
        </p:nvSpPr>
        <p:spPr/>
        <p:txBody>
          <a:bodyPr/>
          <a:p>
            <a:endParaRPr lang="en-US"/>
          </a:p>
        </p:txBody>
      </p:sp>
      <p:pic>
        <p:nvPicPr>
          <p:cNvPr id="6" name="Content Placeholder 5"/>
          <p:cNvPicPr>
            <a:picLocks noChangeAspect="1"/>
          </p:cNvPicPr>
          <p:nvPr>
            <p:ph sz="quarter" idx="4"/>
          </p:nvPr>
        </p:nvPicPr>
        <p:blipFill>
          <a:blip r:embed="rId2"/>
          <a:stretch>
            <a:fillRect/>
          </a:stretch>
        </p:blipFill>
        <p:spPr>
          <a:xfrm>
            <a:off x="5826760" y="1536065"/>
            <a:ext cx="5485765" cy="420243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ARRAY PACKAGE</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ct val="100000"/>
              <a:buFont typeface="Garamond" panose="02020404030301010803"/>
              <a:buNone/>
            </a:pPr>
            <a:r>
              <a:rPr lang="en-US">
                <a:sym typeface="+mn-ea"/>
              </a:rPr>
              <a:t>Array class is included in java.util package</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It contains several static methods that you can use to compare, sort and search in arrays.</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This class is a member of collection framework.</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Different methods of this class are listed below.</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Arrays.toString()</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Arrays.asList()</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Array.sort()</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Array.binarySearch()</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Array.copyOf()</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Array.copyOfRange()</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Arrays.fill() … etc.</a:t>
            </a:r>
            <a:endParaRPr lang="en-US"/>
          </a:p>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METHODS IN ARRAYS</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ct val="100000"/>
              <a:buFont typeface="Garamond" panose="02020404030301010803"/>
              <a:buNone/>
            </a:pPr>
            <a:r>
              <a:rPr lang="en-US" b="1">
                <a:sym typeface="+mn-ea"/>
              </a:rPr>
              <a:t>Arrays.ToString():</a:t>
            </a:r>
            <a:endParaRPr lang="en-US" b="1"/>
          </a:p>
          <a:p>
            <a:pPr marL="0" lvl="0" indent="0" algn="ctr" rtl="0">
              <a:lnSpc>
                <a:spcPct val="100000"/>
              </a:lnSpc>
              <a:spcBef>
                <a:spcPts val="600"/>
              </a:spcBef>
              <a:spcAft>
                <a:spcPts val="0"/>
              </a:spcAft>
              <a:buSzPct val="100000"/>
              <a:buFont typeface="Garamond" panose="02020404030301010803"/>
              <a:buNone/>
            </a:pPr>
            <a:r>
              <a:rPr lang="en-US">
                <a:sym typeface="+mn-ea"/>
              </a:rPr>
              <a:t>It returns the string representation of the array enclosed in the square braces[].</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Adjacent elements are separated by the comma character.</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 </a:t>
            </a:r>
            <a:r>
              <a:rPr lang="en-US">
                <a:sym typeface="+mn-ea"/>
              </a:rPr>
              <a:t>int array[]={1,2,3,4,5,6,7};</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System.out.println(Arrays.ToString(array));</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Arrays.asList():</a:t>
            </a:r>
            <a:endParaRPr lang="en-US" b="1"/>
          </a:p>
          <a:p>
            <a:pPr marL="0" lvl="0" indent="0" algn="ctr" rtl="0">
              <a:lnSpc>
                <a:spcPct val="100000"/>
              </a:lnSpc>
              <a:spcBef>
                <a:spcPts val="600"/>
              </a:spcBef>
              <a:spcAft>
                <a:spcPts val="0"/>
              </a:spcAft>
              <a:buSzPct val="100000"/>
              <a:buFont typeface="Garamond" panose="02020404030301010803"/>
              <a:buNone/>
            </a:pPr>
            <a:r>
              <a:rPr lang="en-US">
                <a:sym typeface="+mn-ea"/>
              </a:rPr>
              <a:t>It returns a list backed by a given array . In other words, both the list and array refer to the same location </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Ex:</a:t>
            </a:r>
            <a:r>
              <a:rPr lang="en-US">
                <a:sym typeface="+mn-ea"/>
              </a:rPr>
              <a:t> List integerList= Array.asList(array);// returns a fixed size list backed by the specified array.</a:t>
            </a:r>
            <a:endParaRPr lang="en-US"/>
          </a:p>
          <a:p>
            <a:pPr marL="0" lvl="0" indent="0" algn="ctr" rtl="0">
              <a:lnSpc>
                <a:spcPct val="100000"/>
              </a:lnSpc>
              <a:spcBef>
                <a:spcPts val="600"/>
              </a:spcBef>
              <a:spcAft>
                <a:spcPts val="0"/>
              </a:spcAft>
              <a:buSzPct val="100000"/>
              <a:buFont typeface="Garamond" panose="02020404030301010803"/>
              <a:buNone/>
            </a:pPr>
            <a:r>
              <a:rPr lang="en-US" b="1">
                <a:sym typeface="+mn-ea"/>
              </a:rPr>
              <a:t>Arrays.sort():</a:t>
            </a:r>
            <a:endParaRPr lang="en-US" b="1"/>
          </a:p>
          <a:p>
            <a:pPr marL="0" lvl="0" indent="0" algn="ctr" rtl="0">
              <a:lnSpc>
                <a:spcPct val="100000"/>
              </a:lnSpc>
              <a:spcBef>
                <a:spcPts val="600"/>
              </a:spcBef>
              <a:spcAft>
                <a:spcPts val="0"/>
              </a:spcAft>
              <a:buSzPct val="100000"/>
              <a:buFont typeface="Garamond" panose="02020404030301010803"/>
              <a:buNone/>
            </a:pPr>
            <a:r>
              <a:rPr lang="en-US">
                <a:sym typeface="+mn-ea"/>
              </a:rPr>
              <a:t>This method sorts the specified array into ascending numerical order. </a:t>
            </a:r>
            <a:endParaRPr lang="en-US"/>
          </a:p>
          <a:p>
            <a:pPr marL="0" lvl="0" indent="0" algn="ctr" rtl="0">
              <a:lnSpc>
                <a:spcPct val="100000"/>
              </a:lnSpc>
              <a:spcBef>
                <a:spcPts val="600"/>
              </a:spcBef>
              <a:spcAft>
                <a:spcPts val="0"/>
              </a:spcAft>
              <a:buSzPct val="100000"/>
              <a:buFont typeface="Garamond" panose="02020404030301010803"/>
              <a:buNone/>
            </a:pPr>
            <a:r>
              <a:rPr lang="en-US">
                <a:sym typeface="+mn-ea"/>
              </a:rPr>
              <a:t>Arrays.sort(array)</a:t>
            </a:r>
            <a:endParaRPr lang="en-US"/>
          </a:p>
          <a:p>
            <a:pPr marL="0" lvl="0" indent="0" algn="ctr" rtl="0">
              <a:lnSpc>
                <a:spcPct val="100000"/>
              </a:lnSpc>
              <a:spcBef>
                <a:spcPts val="600"/>
              </a:spcBef>
              <a:spcAft>
                <a:spcPts val="0"/>
              </a:spcAft>
              <a:buSzPct val="100000"/>
              <a:buFont typeface="Garamond" panose="02020404030301010803"/>
              <a:buNone/>
            </a:pPr>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pic>
        <p:nvPicPr>
          <p:cNvPr id="182" name="Google Shape;182;p8"/>
          <p:cNvPicPr preferRelativeResize="0">
            <a:picLocks noGrp="1"/>
          </p:cNvPicPr>
          <p:nvPr>
            <p:ph type="body" idx="1"/>
          </p:nvPr>
        </p:nvPicPr>
        <p:blipFill rotWithShape="1">
          <a:blip r:embed="rId1"/>
          <a:srcRect/>
          <a:stretch>
            <a:fillRect/>
          </a:stretch>
        </p:blipFill>
        <p:spPr>
          <a:xfrm>
            <a:off x="391795" y="790575"/>
            <a:ext cx="11302365" cy="5730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METHODS IN JAVA</a:t>
            </a:r>
            <a:endParaRPr lang="en-US"/>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b="1">
                <a:sym typeface="+mn-ea"/>
              </a:rPr>
              <a:t>Arrays.binarySearch():</a:t>
            </a:r>
            <a:endParaRPr lang="en-US" b="1"/>
          </a:p>
          <a:p>
            <a:pPr marL="0" lvl="0" indent="0" algn="ctr" rtl="0">
              <a:lnSpc>
                <a:spcPct val="100000"/>
              </a:lnSpc>
              <a:spcBef>
                <a:spcPts val="600"/>
              </a:spcBef>
              <a:spcAft>
                <a:spcPts val="0"/>
              </a:spcAft>
              <a:buSzPts val="2000"/>
              <a:buFont typeface="Garamond" panose="02020404030301010803"/>
              <a:buNone/>
            </a:pPr>
            <a:r>
              <a:rPr lang="en-US">
                <a:sym typeface="+mn-ea"/>
              </a:rPr>
              <a:t>It returns an integer value for the index of the specified key in an specified array. It returns a negative number if the key is not found and for this method to work properly , the array must be sorted.</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Ex:</a:t>
            </a:r>
            <a:r>
              <a:rPr lang="en-US">
                <a:sym typeface="+mn-ea"/>
              </a:rPr>
              <a:t> int idx= Arrays.binarySearch(baseArray,21);</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Arrays.copyOf():</a:t>
            </a:r>
            <a:endParaRPr lang="en-US" b="1"/>
          </a:p>
          <a:p>
            <a:pPr marL="0" lvl="0" indent="0" algn="ctr" rtl="0">
              <a:lnSpc>
                <a:spcPct val="100000"/>
              </a:lnSpc>
              <a:spcBef>
                <a:spcPts val="600"/>
              </a:spcBef>
              <a:spcAft>
                <a:spcPts val="0"/>
              </a:spcAft>
              <a:buSzPts val="2000"/>
              <a:buFont typeface="Garamond" panose="02020404030301010803"/>
              <a:buNone/>
            </a:pPr>
            <a:r>
              <a:rPr lang="en-US">
                <a:sym typeface="+mn-ea"/>
              </a:rPr>
              <a:t>This method copies the specified array, truncates or pads with zeros so the copy has the specified length.</a:t>
            </a:r>
            <a:endParaRPr lang="en-US"/>
          </a:p>
          <a:p>
            <a:pPr marL="0" lvl="0" indent="0" algn="ctr" rtl="0">
              <a:lnSpc>
                <a:spcPct val="100000"/>
              </a:lnSpc>
              <a:spcBef>
                <a:spcPts val="600"/>
              </a:spcBef>
              <a:spcAft>
                <a:spcPts val="0"/>
              </a:spcAft>
              <a:buSzPts val="2000"/>
              <a:buFont typeface="Garamond" panose="02020404030301010803"/>
              <a:buNone/>
            </a:pPr>
            <a:r>
              <a:rPr lang="en-US" b="1">
                <a:sym typeface="+mn-ea"/>
              </a:rPr>
              <a:t>Ex:</a:t>
            </a:r>
            <a:r>
              <a:rPr lang="en-US">
                <a:sym typeface="+mn-ea"/>
              </a:rPr>
              <a:t> int copyOfArray= Arrays.copyOf(baseArray,11);</a:t>
            </a:r>
            <a:endParaRPr lang="en-US"/>
          </a:p>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3" name="Content Placeholder 2"/>
          <p:cNvPicPr>
            <a:picLocks noChangeAspect="1"/>
          </p:cNvPicPr>
          <p:nvPr>
            <p:ph idx="4294967295"/>
          </p:nvPr>
        </p:nvPicPr>
        <p:blipFill>
          <a:blip r:embed="rId1"/>
          <a:stretch>
            <a:fillRect/>
          </a:stretch>
        </p:blipFill>
        <p:spPr>
          <a:xfrm>
            <a:off x="336550" y="578485"/>
            <a:ext cx="11160125" cy="5318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Autofit/>
          </a:bodyPr>
          <a:p>
            <a:pPr algn="ctr"/>
            <a:r>
              <a:rPr lang="en-US" sz="3600">
                <a:sym typeface="+mn-ea"/>
              </a:rPr>
              <a:t>STRINGS</a:t>
            </a:r>
            <a:endParaRPr lang="en-US" sz="3600">
              <a:sym typeface="+mn-ea"/>
            </a:endParaRPr>
          </a:p>
        </p:txBody>
      </p:sp>
      <p:sp>
        <p:nvSpPr>
          <p:cNvPr id="4" name="Text Placeholder 3"/>
          <p:cNvSpPr>
            <a:spLocks noGrp="1"/>
          </p:cNvSpPr>
          <p:nvPr>
            <p:ph type="body" sz="quarter" idx="14"/>
          </p:nvPr>
        </p:nvSpPr>
        <p:spPr>
          <a:xfrm>
            <a:off x="408940" y="887095"/>
            <a:ext cx="11160125" cy="5422900"/>
          </a:xfrm>
        </p:spPr>
        <p:txBody>
          <a:bodyPr>
            <a:normAutofit fontScale="90000" lnSpcReduction="10000"/>
          </a:bodyPr>
          <a:p>
            <a:pPr marL="0" lvl="0" indent="0" algn="l" rtl="0">
              <a:lnSpc>
                <a:spcPct val="100000"/>
              </a:lnSpc>
              <a:spcBef>
                <a:spcPts val="0"/>
              </a:spcBef>
              <a:spcAft>
                <a:spcPts val="0"/>
              </a:spcAft>
              <a:buSzPts val="2000"/>
              <a:buFont typeface="Garamond" panose="02020404030301010803"/>
              <a:buNone/>
            </a:pPr>
            <a:r>
              <a:rPr lang="en-US">
                <a:sym typeface="+mn-ea"/>
              </a:rPr>
              <a:t>Java string is a sequence of characters. They are objects of type String.</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Once a String object is created it cannot be changed. Strings are Immutable.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Creating  an empty string.</a:t>
            </a:r>
            <a:endParaRPr lang="en-US"/>
          </a:p>
          <a:p>
            <a:pPr marL="0" lvl="0" indent="0" algn="l" rtl="0">
              <a:lnSpc>
                <a:spcPct val="100000"/>
              </a:lnSpc>
              <a:spcBef>
                <a:spcPts val="600"/>
              </a:spcBef>
              <a:spcAft>
                <a:spcPts val="0"/>
              </a:spcAft>
              <a:buSzPts val="2000"/>
              <a:buFont typeface="Courier New" panose="02070309020205020404"/>
              <a:buNone/>
            </a:pPr>
            <a:r>
              <a:rPr lang="en-US">
                <a:latin typeface="Courier New" panose="02070309020205020404"/>
                <a:ea typeface="Courier New" panose="02070309020205020404"/>
                <a:cs typeface="Courier New" panose="02070309020205020404"/>
                <a:sym typeface="Courier New" panose="02070309020205020404"/>
              </a:rPr>
              <a:t>String s = new String();</a:t>
            </a:r>
            <a:endParaRPr lang="en-US">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00000"/>
              </a:lnSpc>
              <a:spcBef>
                <a:spcPts val="0"/>
              </a:spcBef>
              <a:spcAft>
                <a:spcPts val="0"/>
              </a:spcAft>
              <a:buSzPts val="2000"/>
              <a:buFont typeface="Garamond" panose="02020404030301010803"/>
              <a:buNone/>
            </a:pPr>
            <a:r>
              <a:rPr lang="en-US">
                <a:sym typeface="+mn-ea"/>
              </a:rPr>
              <a:t>String str = "abc";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is equivalent to: </a:t>
            </a:r>
            <a:endParaRPr lang="en-US"/>
          </a:p>
          <a:p>
            <a:pPr marL="0" lvl="0" indent="0" algn="l" rtl="0">
              <a:lnSpc>
                <a:spcPct val="100000"/>
              </a:lnSpc>
              <a:spcBef>
                <a:spcPts val="600"/>
              </a:spcBef>
              <a:spcAft>
                <a:spcPts val="0"/>
              </a:spcAft>
              <a:buSzPts val="2000"/>
              <a:buFont typeface="Arial" panose="020B0604020202020204"/>
              <a:buNone/>
            </a:pPr>
            <a:r>
              <a:rPr lang="en-US">
                <a:sym typeface="+mn-ea"/>
              </a:rPr>
              <a:t>    char data[] = {'a', 'b', 'c'}; </a:t>
            </a:r>
            <a:endParaRPr lang="en-US"/>
          </a:p>
          <a:p>
            <a:pPr marL="0" lvl="0" indent="0" algn="l" rtl="0">
              <a:lnSpc>
                <a:spcPct val="100000"/>
              </a:lnSpc>
              <a:spcBef>
                <a:spcPts val="600"/>
              </a:spcBef>
              <a:spcAft>
                <a:spcPts val="0"/>
              </a:spcAft>
              <a:buSzPts val="2000"/>
              <a:buFont typeface="Arial" panose="020B0604020202020204"/>
              <a:buNone/>
            </a:pPr>
            <a:r>
              <a:rPr lang="en-US">
                <a:sym typeface="+mn-ea"/>
              </a:rPr>
              <a:t>    String str = new String(data);</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Construct a string object by passing another string object. </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str2 = new String(str); </a:t>
            </a:r>
            <a:endParaRPr lang="en-US"/>
          </a:p>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a:xfrm>
            <a:off x="408940" y="775335"/>
            <a:ext cx="11160125" cy="5534660"/>
          </a:xfrm>
        </p:spPr>
        <p:txBody>
          <a:bodyPr>
            <a:normAutofit fontScale="60000"/>
          </a:bodyPr>
          <a:p>
            <a:pPr marL="0" lvl="0" indent="0" algn="ctr" rtl="0">
              <a:lnSpc>
                <a:spcPct val="100000"/>
              </a:lnSpc>
              <a:spcBef>
                <a:spcPts val="0"/>
              </a:spcBef>
              <a:spcAft>
                <a:spcPts val="0"/>
              </a:spcAft>
              <a:buSzPct val="100000"/>
              <a:buFont typeface="Garamond" panose="02020404030301010803"/>
              <a:buNone/>
            </a:pPr>
            <a:r>
              <a:rPr lang="en-US" b="1">
                <a:sym typeface="+mn-ea"/>
              </a:rPr>
              <a:t>length()</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charAt()</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equals()</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equalsIgnoreCase()</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startsWith()</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endsWith()</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compareTo()</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compareToIgnoreCase()</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indexOf()</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lastIndexOf()</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substring()</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concat()</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replace()</a:t>
            </a:r>
            <a:endParaRPr b="1"/>
          </a:p>
          <a:p>
            <a:pPr marL="0" lvl="0" indent="0" algn="ctr" rtl="0">
              <a:lnSpc>
                <a:spcPct val="100000"/>
              </a:lnSpc>
              <a:spcBef>
                <a:spcPts val="600"/>
              </a:spcBef>
              <a:spcAft>
                <a:spcPts val="0"/>
              </a:spcAft>
              <a:buSzPct val="100000"/>
              <a:buFont typeface="Garamond" panose="02020404030301010803"/>
              <a:buNone/>
            </a:pPr>
            <a:r>
              <a:rPr lang="en-US" b="1">
                <a:sym typeface="+mn-ea"/>
              </a:rPr>
              <a:t>toLowerCase</a:t>
            </a:r>
            <a:endParaRPr lang="en-US" b="1"/>
          </a:p>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p>
            <a:pPr marL="0" lvl="0" indent="0" algn="ctr" rtl="0">
              <a:lnSpc>
                <a:spcPct val="100000"/>
              </a:lnSpc>
              <a:spcBef>
                <a:spcPts val="0"/>
              </a:spcBef>
              <a:spcAft>
                <a:spcPts val="0"/>
              </a:spcAft>
              <a:buSzPts val="2000"/>
              <a:buFont typeface="Garamond" panose="02020404030301010803"/>
              <a:buNone/>
            </a:pPr>
            <a:r>
              <a:rPr lang="en-US" b="1" u="sng">
                <a:sym typeface="+mn-ea"/>
              </a:rPr>
              <a:t>length():</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This method returns the length of the string</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System.out.println(“Hello”.length()); //prints 5</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String str1 = “CSE Department”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int a=str1.length(); //a=14</a:t>
            </a:r>
            <a:endParaRPr lang="en-US"/>
          </a:p>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fontScale="90000"/>
          </a:bodyPr>
          <a:p>
            <a:pPr algn="ctr"/>
            <a:r>
              <a:rPr lang="en-US">
                <a:sym typeface="+mn-ea"/>
              </a:rPr>
              <a:t>STRING METHODS</a:t>
            </a:r>
            <a:br>
              <a:rPr b="1"/>
            </a:br>
            <a:endParaRPr lang="en-US"/>
          </a:p>
        </p:txBody>
      </p:sp>
      <p:sp>
        <p:nvSpPr>
          <p:cNvPr id="4" name="Text Placeholder 3"/>
          <p:cNvSpPr>
            <a:spLocks noGrp="1"/>
          </p:cNvSpPr>
          <p:nvPr>
            <p:ph type="body" sz="quarter" idx="14"/>
          </p:nvPr>
        </p:nvSpPr>
        <p:spPr/>
        <p:txBody>
          <a:bodyPr>
            <a:normAutofit fontScale="90000" lnSpcReduction="20000"/>
          </a:bodyPr>
          <a:p>
            <a:pPr marL="0" lvl="1" indent="0" algn="ctr" rtl="0">
              <a:lnSpc>
                <a:spcPct val="100000"/>
              </a:lnSpc>
              <a:spcBef>
                <a:spcPts val="0"/>
              </a:spcBef>
              <a:spcAft>
                <a:spcPts val="0"/>
              </a:spcAft>
              <a:buSzPct val="100000"/>
              <a:buFont typeface="Arial" panose="020B0604020202020204"/>
              <a:buNone/>
            </a:pPr>
            <a:r>
              <a:rPr lang="en-US" sz="3200" b="1" u="sng">
                <a:sym typeface="+mn-ea"/>
              </a:rPr>
              <a:t>charAt( ):</a:t>
            </a:r>
            <a:endParaRPr sz="3200" b="1" u="sng"/>
          </a:p>
          <a:p>
            <a:pPr marL="0" lvl="1" indent="0" algn="l" rtl="0">
              <a:lnSpc>
                <a:spcPct val="100000"/>
              </a:lnSpc>
              <a:spcBef>
                <a:spcPts val="1200"/>
              </a:spcBef>
              <a:spcAft>
                <a:spcPts val="0"/>
              </a:spcAft>
              <a:buSzPct val="100000"/>
              <a:buFont typeface="Arial" panose="020B0604020202020204"/>
              <a:buNone/>
            </a:pPr>
            <a:r>
              <a:rPr lang="en-US" sz="3200">
                <a:sym typeface="+mn-ea"/>
              </a:rPr>
              <a:t>Returns the character at the specified index. An index ranges from 0 to length() - 1. The first character of the sequence is at index 0, the next at index 1, and so on, as for array indexing.</a:t>
            </a:r>
            <a:endParaRPr lang="en-US" sz="3200"/>
          </a:p>
          <a:p>
            <a:pPr marL="0" lvl="1" indent="0" algn="l" rtl="0">
              <a:lnSpc>
                <a:spcPct val="100000"/>
              </a:lnSpc>
              <a:spcBef>
                <a:spcPts val="1200"/>
              </a:spcBef>
              <a:spcAft>
                <a:spcPts val="0"/>
              </a:spcAft>
              <a:buSzPct val="100000"/>
              <a:buFont typeface="Garamond" panose="02020404030301010803"/>
              <a:buNone/>
            </a:pPr>
            <a:endParaRPr sz="3200"/>
          </a:p>
          <a:p>
            <a:pPr marL="0" lvl="1" indent="0" algn="l" rtl="0">
              <a:lnSpc>
                <a:spcPct val="100000"/>
              </a:lnSpc>
              <a:spcBef>
                <a:spcPts val="1200"/>
              </a:spcBef>
              <a:spcAft>
                <a:spcPts val="0"/>
              </a:spcAft>
              <a:buSzPct val="100000"/>
              <a:buFont typeface="Arial" panose="020B0604020202020204"/>
              <a:buNone/>
            </a:pPr>
            <a:r>
              <a:rPr lang="en-US" sz="3200">
                <a:sym typeface="+mn-ea"/>
              </a:rPr>
              <a:t>char ch;</a:t>
            </a:r>
            <a:endParaRPr lang="en-US" sz="3200"/>
          </a:p>
          <a:p>
            <a:pPr marL="0" lvl="1" indent="0" algn="l" rtl="0">
              <a:lnSpc>
                <a:spcPct val="100000"/>
              </a:lnSpc>
              <a:spcBef>
                <a:spcPts val="1200"/>
              </a:spcBef>
              <a:spcAft>
                <a:spcPts val="0"/>
              </a:spcAft>
              <a:buSzPct val="100000"/>
              <a:buFont typeface="Garamond" panose="02020404030301010803"/>
              <a:buNone/>
            </a:pPr>
            <a:r>
              <a:rPr lang="en-US" sz="3200">
                <a:sym typeface="+mn-ea"/>
              </a:rPr>
              <a:t>      ch = “abc”.charAt(1); // ch = “b”</a:t>
            </a:r>
            <a:endParaRPr lang="en-US" sz="3200"/>
          </a:p>
          <a:p>
            <a:pPr marL="0" lvl="1" indent="0" algn="l" rtl="0">
              <a:lnSpc>
                <a:spcPct val="100000"/>
              </a:lnSpc>
              <a:spcBef>
                <a:spcPts val="1200"/>
              </a:spcBef>
              <a:spcAft>
                <a:spcPts val="0"/>
              </a:spcAft>
              <a:buSzPct val="100000"/>
              <a:buFont typeface="Arial" panose="020B0604020202020204"/>
              <a:buNone/>
            </a:pPr>
            <a:r>
              <a:rPr lang="en-US" sz="3200">
                <a:sym typeface="+mn-ea"/>
              </a:rPr>
              <a:t>String str1 = “CSE Department”</a:t>
            </a:r>
            <a:endParaRPr lang="en-US" sz="3200"/>
          </a:p>
          <a:p>
            <a:pPr marL="0" lvl="1" indent="0" algn="l" rtl="0">
              <a:lnSpc>
                <a:spcPct val="100000"/>
              </a:lnSpc>
              <a:spcBef>
                <a:spcPts val="1200"/>
              </a:spcBef>
              <a:spcAft>
                <a:spcPts val="0"/>
              </a:spcAft>
              <a:buSzPct val="100000"/>
              <a:buFont typeface="Garamond" panose="02020404030301010803"/>
              <a:buNone/>
            </a:pPr>
            <a:r>
              <a:rPr lang="en-US" sz="3200">
                <a:sym typeface="+mn-ea"/>
              </a:rPr>
              <a:t>      char ch1;</a:t>
            </a:r>
            <a:endParaRPr lang="en-US" sz="3200"/>
          </a:p>
          <a:p>
            <a:pPr marL="0" lvl="1" indent="0" algn="l" rtl="0">
              <a:lnSpc>
                <a:spcPct val="100000"/>
              </a:lnSpc>
              <a:spcBef>
                <a:spcPts val="1200"/>
              </a:spcBef>
              <a:spcAft>
                <a:spcPts val="0"/>
              </a:spcAft>
              <a:buSzPct val="100000"/>
              <a:buFont typeface="Garamond" panose="02020404030301010803"/>
              <a:buNone/>
            </a:pPr>
            <a:r>
              <a:rPr lang="en-US" sz="3200">
                <a:sym typeface="+mn-ea"/>
              </a:rPr>
              <a:t>      ch1 = str1.charAt(4); // ch = “D”</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normAutofit lnSpcReduction="20000"/>
          </a:bodyPr>
          <a:p>
            <a:pPr marL="0" lvl="0" indent="0" algn="ctr" rtl="0">
              <a:lnSpc>
                <a:spcPct val="100000"/>
              </a:lnSpc>
              <a:spcBef>
                <a:spcPts val="0"/>
              </a:spcBef>
              <a:spcAft>
                <a:spcPts val="0"/>
              </a:spcAft>
              <a:buSzPts val="2000"/>
              <a:buFont typeface="Garamond" panose="02020404030301010803"/>
              <a:buNone/>
            </a:pPr>
            <a:r>
              <a:rPr lang="en-US" b="1" u="sng">
                <a:sym typeface="+mn-ea"/>
              </a:rPr>
              <a:t>equals( ):</a:t>
            </a:r>
            <a:endParaRPr lang="en-US" b="1" u="sng"/>
          </a:p>
          <a:p>
            <a:pPr marL="0" lvl="0" indent="0" algn="l" rtl="0">
              <a:lnSpc>
                <a:spcPct val="100000"/>
              </a:lnSpc>
              <a:spcBef>
                <a:spcPts val="600"/>
              </a:spcBef>
              <a:spcAft>
                <a:spcPts val="0"/>
              </a:spcAft>
              <a:buSzPts val="2000"/>
              <a:buFont typeface="Garamond" panose="02020404030301010803"/>
              <a:buNone/>
            </a:pPr>
            <a:r>
              <a:rPr lang="en-US">
                <a:sym typeface="+mn-ea"/>
              </a:rPr>
              <a:t>Returns true if the invoking string contains the same character sequence.</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str1 = “CSE Department”;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str2 = “IT Department”;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if(str1.equals(str2))</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System.out.println(“str1 and str2 are equal”);</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else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System.out.println(“str1 and str2 are unequal”);</a:t>
            </a:r>
            <a:endParaRPr lang="en-US"/>
          </a:p>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normAutofit lnSpcReduction="20000"/>
          </a:bodyPr>
          <a:p>
            <a:pPr marL="0" lvl="0" indent="0" algn="ctr" rtl="0">
              <a:lnSpc>
                <a:spcPct val="100000"/>
              </a:lnSpc>
              <a:spcBef>
                <a:spcPts val="0"/>
              </a:spcBef>
              <a:spcAft>
                <a:spcPts val="0"/>
              </a:spcAft>
              <a:buSzPts val="2000"/>
              <a:buFont typeface="Garamond" panose="02020404030301010803"/>
              <a:buNone/>
            </a:pPr>
            <a:r>
              <a:rPr lang="en-US" b="1" u="sng">
                <a:sym typeface="+mn-ea"/>
              </a:rPr>
              <a:t>equalsIgnoreCase( );</a:t>
            </a:r>
            <a:endParaRPr b="1" u="sng"/>
          </a:p>
          <a:p>
            <a:pPr marL="0" lvl="0" indent="0" algn="l" rtl="0">
              <a:lnSpc>
                <a:spcPct val="100000"/>
              </a:lnSpc>
              <a:spcBef>
                <a:spcPts val="600"/>
              </a:spcBef>
              <a:spcAft>
                <a:spcPts val="0"/>
              </a:spcAft>
              <a:buSzPts val="2000"/>
              <a:buFont typeface="Garamond" panose="02020404030301010803"/>
              <a:buNone/>
            </a:pPr>
            <a:r>
              <a:rPr lang="en-US">
                <a:sym typeface="+mn-ea"/>
              </a:rPr>
              <a:t>Compares this String to another String, ignoring case considerations.</a:t>
            </a:r>
            <a:endParaRPr lang="en-US"/>
          </a:p>
          <a:p>
            <a:pPr marL="0" lvl="0" indent="0" algn="l" rtl="0">
              <a:lnSpc>
                <a:spcPct val="100000"/>
              </a:lnSpc>
              <a:spcBef>
                <a:spcPts val="600"/>
              </a:spcBef>
              <a:spcAft>
                <a:spcPts val="0"/>
              </a:spcAft>
              <a:buSzPts val="2000"/>
              <a:buFont typeface="Garamond" panose="02020404030301010803"/>
              <a:buNone/>
            </a:pP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str1 = “CSE DEPARTMENT”;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String str2 = “cse department”;</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if(str1.equalsIgnoreCase(str2)</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System.out.println(“str1 and str2 are equal”);</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else</a:t>
            </a:r>
            <a:endParaRPr lang="en-US"/>
          </a:p>
          <a:p>
            <a:pPr marL="0" lvl="0" indent="0" algn="l" rtl="0">
              <a:lnSpc>
                <a:spcPct val="100000"/>
              </a:lnSpc>
              <a:spcBef>
                <a:spcPts val="600"/>
              </a:spcBef>
              <a:spcAft>
                <a:spcPts val="0"/>
              </a:spcAft>
              <a:buSzPts val="2000"/>
              <a:buFont typeface="Garamond" panose="02020404030301010803"/>
              <a:buNone/>
            </a:pPr>
            <a:r>
              <a:rPr lang="en-US">
                <a:sym typeface="+mn-ea"/>
              </a:rPr>
              <a:t>      System.out.println(“str1 and str2 are unequal”);</a:t>
            </a:r>
            <a:endParaRPr lang="en-US"/>
          </a:p>
          <a:p>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ct val="100000"/>
              <a:buFont typeface="Garamond" panose="02020404030301010803"/>
              <a:buNone/>
            </a:pPr>
            <a:r>
              <a:rPr lang="en-US" b="1" u="sng">
                <a:sym typeface="+mn-ea"/>
              </a:rPr>
              <a:t>StartsWith( ):</a:t>
            </a:r>
            <a:endParaRPr b="1" u="sng"/>
          </a:p>
          <a:p>
            <a:pPr marL="0" lvl="0" indent="0" algn="l" rtl="0">
              <a:lnSpc>
                <a:spcPct val="100000"/>
              </a:lnSpc>
              <a:spcBef>
                <a:spcPts val="600"/>
              </a:spcBef>
              <a:spcAft>
                <a:spcPts val="0"/>
              </a:spcAft>
              <a:buSzPct val="100000"/>
              <a:buFont typeface="Garamond" panose="02020404030301010803"/>
              <a:buNone/>
            </a:pPr>
            <a:r>
              <a:rPr lang="en-US">
                <a:sym typeface="+mn-ea"/>
              </a:rPr>
              <a:t>Tests if string starts with the specified prefix</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    </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“Figure”.startsWith(“Fig”); // true</a:t>
            </a:r>
            <a:endParaRPr lang="en-US"/>
          </a:p>
          <a:p>
            <a:pPr marL="0" lvl="0" indent="0" algn="l" rtl="0">
              <a:lnSpc>
                <a:spcPct val="100000"/>
              </a:lnSpc>
              <a:spcBef>
                <a:spcPts val="600"/>
              </a:spcBef>
              <a:spcAft>
                <a:spcPts val="0"/>
              </a:spcAft>
              <a:buSzPct val="100000"/>
              <a:buFont typeface="Garamond" panose="02020404030301010803"/>
              <a:buNone/>
            </a:pPr>
          </a:p>
          <a:p>
            <a:pPr marL="0" lvl="0" indent="0" algn="l" rtl="0">
              <a:lnSpc>
                <a:spcPct val="100000"/>
              </a:lnSpc>
              <a:spcBef>
                <a:spcPts val="600"/>
              </a:spcBef>
              <a:spcAft>
                <a:spcPts val="0"/>
              </a:spcAft>
              <a:buSzPct val="100000"/>
              <a:buFont typeface="Garamond" panose="02020404030301010803"/>
              <a:buNone/>
            </a:pPr>
            <a:r>
              <a:rPr lang="en-US">
                <a:sym typeface="+mn-ea"/>
              </a:rPr>
              <a:t>    String str1 = “CSE DEPARTMENT”;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    if(str1.startsWith(“IT”))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            System.out.println(“yes it str1 starts with IT”);</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    else</a:t>
            </a:r>
            <a:endParaRPr lang="en-US"/>
          </a:p>
          <a:p>
            <a:pPr marL="0" lvl="0" indent="0" algn="l" rtl="0">
              <a:lnSpc>
                <a:spcPct val="100000"/>
              </a:lnSpc>
              <a:spcBef>
                <a:spcPts val="600"/>
              </a:spcBef>
              <a:spcAft>
                <a:spcPts val="0"/>
              </a:spcAft>
              <a:buSzPct val="100000"/>
              <a:buFont typeface="Garamond" panose="02020404030301010803"/>
              <a:buNone/>
            </a:pPr>
            <a:r>
              <a:rPr lang="en-US">
                <a:sym typeface="+mn-ea"/>
              </a:rPr>
              <a:t>	System.out.println(“No it str1 is not starting with IT”);</a:t>
            </a:r>
            <a:endParaRPr lang="en-US"/>
          </a:p>
          <a:p>
            <a:pPr marL="0" lvl="0" indent="0" algn="l" rtl="0">
              <a:lnSpc>
                <a:spcPct val="100000"/>
              </a:lnSpc>
              <a:spcBef>
                <a:spcPts val="600"/>
              </a:spcBef>
              <a:spcAft>
                <a:spcPts val="0"/>
              </a:spcAft>
              <a:buSzPct val="100000"/>
              <a:buFont typeface="Garamond" panose="02020404030301010803"/>
              <a:buNone/>
            </a:pPr>
          </a:p>
          <a:p>
            <a:pPr marL="0" lvl="0" indent="0" algn="l" rtl="0">
              <a:lnSpc>
                <a:spcPct val="100000"/>
              </a:lnSpc>
              <a:spcBef>
                <a:spcPts val="600"/>
              </a:spcBef>
              <a:spcAft>
                <a:spcPts val="0"/>
              </a:spcAft>
              <a:buSzPct val="100000"/>
              <a:buFont typeface="Garamond" panose="02020404030301010803"/>
              <a:buNone/>
            </a:pPr>
            <a:r>
              <a:rPr lang="en-US">
                <a:sym typeface="+mn-ea"/>
              </a:rPr>
              <a:t>Similarly endsWith()</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normAutofit/>
          </a:bodyPr>
          <a:p>
            <a:pPr algn="ctr"/>
            <a:r>
              <a:rPr lang="en-US">
                <a:sym typeface="+mn-ea"/>
              </a:rPr>
              <a:t>STRING METHODS</a:t>
            </a:r>
            <a:endParaRPr lang="en-US"/>
          </a:p>
        </p:txBody>
      </p:sp>
      <p:sp>
        <p:nvSpPr>
          <p:cNvPr id="4" name="Text Placeholder 3"/>
          <p:cNvSpPr>
            <a:spLocks noGrp="1"/>
          </p:cNvSpPr>
          <p:nvPr>
            <p:ph type="body" sz="quarter" idx="14"/>
          </p:nvPr>
        </p:nvSpPr>
        <p:spPr/>
        <p:txBody>
          <a:bodyPr>
            <a:normAutofit fontScale="70000"/>
          </a:bodyPr>
          <a:p>
            <a:pPr marL="0" lvl="0" indent="0" algn="ctr" rtl="0">
              <a:lnSpc>
                <a:spcPct val="100000"/>
              </a:lnSpc>
              <a:spcBef>
                <a:spcPts val="0"/>
              </a:spcBef>
              <a:spcAft>
                <a:spcPts val="0"/>
              </a:spcAft>
              <a:buSzPts val="1700"/>
              <a:buFont typeface="Garamond" panose="02020404030301010803"/>
              <a:buNone/>
            </a:pPr>
            <a:r>
              <a:rPr lang="en-US" sz="3200" b="1" u="sng">
                <a:sym typeface="+mn-ea"/>
              </a:rPr>
              <a:t>compareTo( ):</a:t>
            </a:r>
            <a:endParaRPr sz="3200" b="1" u="sng"/>
          </a:p>
          <a:p>
            <a:pPr marL="0" lvl="0" indent="0" algn="l" rtl="0">
              <a:lnSpc>
                <a:spcPct val="100000"/>
              </a:lnSpc>
              <a:spcBef>
                <a:spcPts val="600"/>
              </a:spcBef>
              <a:spcAft>
                <a:spcPts val="0"/>
              </a:spcAft>
              <a:buSzPts val="1700"/>
              <a:buFont typeface="Garamond" panose="02020404030301010803"/>
              <a:buNone/>
            </a:pPr>
            <a:r>
              <a:rPr lang="en-US" sz="3200">
                <a:sym typeface="+mn-ea"/>
              </a:rPr>
              <a:t>Compares two strings lexicographically. </a:t>
            </a:r>
            <a:endParaRPr lang="en-US" sz="3200"/>
          </a:p>
          <a:p>
            <a:pPr marL="0" lvl="1" indent="0" algn="l" rtl="0">
              <a:lnSpc>
                <a:spcPct val="100000"/>
              </a:lnSpc>
              <a:spcBef>
                <a:spcPts val="1200"/>
              </a:spcBef>
              <a:spcAft>
                <a:spcPts val="0"/>
              </a:spcAft>
              <a:buSzPts val="1700"/>
              <a:buFont typeface="Garamond" panose="02020404030301010803"/>
              <a:buNone/>
            </a:pPr>
            <a:r>
              <a:rPr lang="en-US" sz="3200">
                <a:sym typeface="+mn-ea"/>
              </a:rPr>
              <a:t>The result is a negative integer if this String object lexicographically precedes the argument string. </a:t>
            </a:r>
            <a:endParaRPr lang="en-US" sz="3200"/>
          </a:p>
          <a:p>
            <a:pPr marL="0" lvl="1" indent="0" algn="l" rtl="0">
              <a:lnSpc>
                <a:spcPct val="100000"/>
              </a:lnSpc>
              <a:spcBef>
                <a:spcPts val="1200"/>
              </a:spcBef>
              <a:spcAft>
                <a:spcPts val="0"/>
              </a:spcAft>
              <a:buSzPts val="1700"/>
              <a:buFont typeface="Garamond" panose="02020404030301010803"/>
              <a:buNone/>
            </a:pPr>
            <a:r>
              <a:rPr lang="en-US" sz="3200">
                <a:sym typeface="+mn-ea"/>
              </a:rPr>
              <a:t>The result is a positive integer if this String object lexicographically follows the argument string. </a:t>
            </a:r>
            <a:endParaRPr lang="en-US" sz="3200"/>
          </a:p>
          <a:p>
            <a:pPr marL="0" lvl="1" indent="0" algn="l" rtl="0">
              <a:lnSpc>
                <a:spcPct val="100000"/>
              </a:lnSpc>
              <a:spcBef>
                <a:spcPts val="1200"/>
              </a:spcBef>
              <a:spcAft>
                <a:spcPts val="0"/>
              </a:spcAft>
              <a:buSzPts val="1700"/>
              <a:buFont typeface="Garamond" panose="02020404030301010803"/>
              <a:buNone/>
            </a:pPr>
            <a:r>
              <a:rPr lang="en-US" sz="3200">
                <a:sym typeface="+mn-ea"/>
              </a:rPr>
              <a:t>The result is zero if the strings are equal.</a:t>
            </a:r>
            <a:endParaRPr lang="en-US" sz="3200"/>
          </a:p>
          <a:p>
            <a:pPr marL="0" lvl="0" indent="0" algn="l" rtl="0">
              <a:lnSpc>
                <a:spcPct val="100000"/>
              </a:lnSpc>
              <a:spcBef>
                <a:spcPts val="600"/>
              </a:spcBef>
              <a:spcAft>
                <a:spcPts val="0"/>
              </a:spcAft>
              <a:buSzPts val="1700"/>
              <a:buFont typeface="Garamond" panose="02020404030301010803"/>
              <a:buNone/>
            </a:pPr>
            <a:r>
              <a:rPr lang="en-US" sz="3200">
                <a:sym typeface="+mn-ea"/>
              </a:rPr>
              <a:t>    String str1 = “CSE Department”;</a:t>
            </a:r>
            <a:endParaRPr lang="en-US" sz="3200"/>
          </a:p>
          <a:p>
            <a:pPr marL="0" lvl="0" indent="0" algn="l" rtl="0">
              <a:lnSpc>
                <a:spcPct val="100000"/>
              </a:lnSpc>
              <a:spcBef>
                <a:spcPts val="600"/>
              </a:spcBef>
              <a:spcAft>
                <a:spcPts val="0"/>
              </a:spcAft>
              <a:buSzPts val="1700"/>
              <a:buFont typeface="Garamond" panose="02020404030301010803"/>
              <a:buNone/>
            </a:pPr>
            <a:r>
              <a:rPr lang="en-US" sz="3200">
                <a:sym typeface="+mn-ea"/>
              </a:rPr>
              <a:t>    String str2 = “IT Department”;</a:t>
            </a:r>
            <a:endParaRPr lang="en-US" sz="3200"/>
          </a:p>
          <a:p>
            <a:pPr marL="457200" lvl="1" indent="0" algn="l" rtl="0">
              <a:lnSpc>
                <a:spcPct val="100000"/>
              </a:lnSpc>
              <a:spcBef>
                <a:spcPts val="1200"/>
              </a:spcBef>
              <a:spcAft>
                <a:spcPts val="0"/>
              </a:spcAft>
              <a:buSzPts val="1700"/>
              <a:buFont typeface="Arial" panose="020B0604020202020204"/>
              <a:buNone/>
            </a:pPr>
            <a:r>
              <a:rPr lang="en-US" sz="3200">
                <a:sym typeface="+mn-ea"/>
              </a:rPr>
              <a:t>int result;</a:t>
            </a:r>
            <a:endParaRPr lang="en-US" sz="3200"/>
          </a:p>
          <a:p>
            <a:pPr marL="457200" lvl="1" indent="0" algn="l" rtl="0">
              <a:lnSpc>
                <a:spcPct val="100000"/>
              </a:lnSpc>
              <a:spcBef>
                <a:spcPts val="1200"/>
              </a:spcBef>
              <a:spcAft>
                <a:spcPts val="0"/>
              </a:spcAft>
              <a:buSzPts val="1700"/>
              <a:buFont typeface="Arial" panose="020B0604020202020204"/>
              <a:buNone/>
            </a:pPr>
            <a:r>
              <a:rPr lang="en-US" sz="3200">
                <a:sym typeface="+mn-ea"/>
              </a:rPr>
              <a:t>result= str1.compareTo(str2);</a:t>
            </a:r>
            <a:endParaRPr lang="en-US" sz="3200"/>
          </a:p>
          <a:p>
            <a:pPr marL="0" lvl="1" indent="0" algn="l" rtl="0">
              <a:lnSpc>
                <a:spcPct val="100000"/>
              </a:lnSpc>
              <a:spcBef>
                <a:spcPts val="1200"/>
              </a:spcBef>
              <a:spcAft>
                <a:spcPts val="0"/>
              </a:spcAft>
              <a:buSzPts val="1700"/>
              <a:buFont typeface="Garamond" panose="02020404030301010803"/>
              <a:buNone/>
            </a:pPr>
            <a:r>
              <a:rPr lang="en-US" sz="3200">
                <a:sym typeface="+mn-ea"/>
              </a:rPr>
              <a:t>Similarly compareToIgnoreCase()</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50323</Words>
  <Application>WPS Presentation</Application>
  <PresentationFormat>Custom</PresentationFormat>
  <Paragraphs>1936</Paragraphs>
  <Slides>163</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163</vt:i4>
      </vt:variant>
    </vt:vector>
  </HeadingPairs>
  <TitlesOfParts>
    <vt:vector size="177" baseType="lpstr">
      <vt:lpstr>Arial</vt:lpstr>
      <vt:lpstr>SimSun</vt:lpstr>
      <vt:lpstr>Wingdings</vt:lpstr>
      <vt:lpstr>Calibri</vt:lpstr>
      <vt:lpstr>Century Gothic</vt:lpstr>
      <vt:lpstr>Poppins</vt:lpstr>
      <vt:lpstr>Garamond</vt:lpstr>
      <vt:lpstr>Arial</vt:lpstr>
      <vt:lpstr>Noto Sans Symbols</vt:lpstr>
      <vt:lpstr>Courier New</vt:lpstr>
      <vt:lpstr>Calibri</vt:lpstr>
      <vt:lpstr>Microsoft YaHei</vt:lpstr>
      <vt:lpstr>Segoe Print</vt:lpstr>
      <vt:lpstr>Office Theme</vt:lpstr>
      <vt:lpstr>PowerPoint 演示文稿</vt:lpstr>
      <vt:lpstr>PowerPoint 演示文稿</vt:lpstr>
      <vt:lpstr>PowerPoint 演示文稿</vt:lpstr>
      <vt:lpstr>Java is a........ simple programming language one of the most popular programming language open-source and free has a huge community support (tens of millions of developers) close to C &amp; C++ it helps to create modular programs and reusable code write a program once and then run this program on multiple operating systems works on different platforms (Windows, Mac, Linux, Raspberry Pi,etc.)  Java is a high-level, object-oriented programming language </vt:lpstr>
      <vt:lpstr>JAVA IS USED Mobile applications (specially Android apps) Desktop applications Web applications Gaming Applications Cloud-based Applications Software Tools Database connection And much, much more! </vt:lpstr>
      <vt:lpstr>History of Java</vt:lpstr>
      <vt:lpstr>INSTALLATION </vt:lpstr>
      <vt:lpstr>PowerPoint 演示文稿</vt:lpstr>
      <vt:lpstr>PowerPoint 演示文稿</vt:lpstr>
      <vt:lpstr>PowerPoint 演示文稿</vt:lpstr>
      <vt:lpstr>PowerPoint 演示文稿</vt:lpstr>
      <vt:lpstr>PROGRAMMING LANGUAGES</vt:lpstr>
      <vt:lpstr>PROCEDURE ORIENTED PROGRAMMING (POP) Large Programs are divided into sequence of functions (Procedures) Each procedure can be called by another procedure during execution by calling it using its name  In POP main focus is on procedures only not on data  Follows “Top-Down Approach”. Global variables can be accessed by all functions No security to data - Data can be freely moved from one procedure to another procedure    If we need to change the type of data of global variable then we need to revise all the functions that are using this global variables. Failing this may result in errors  POP does not model real world problems very well. Because functions are action oriented  Examples: C, PASCAL, COBOL, BASIC, FORTRAN </vt:lpstr>
      <vt:lpstr>OBJECT ORIENTED PROGRAMMING (OOP) In OOP data is secured -does not allow it to flow freely among functions   Program is divided into objects and then built functions and data around these objects. object 1  </vt:lpstr>
      <vt:lpstr>POP VS OOP</vt:lpstr>
      <vt:lpstr>C VS JAVA </vt:lpstr>
      <vt:lpstr>CHARACTERISTICS OF OOP</vt:lpstr>
      <vt:lpstr>PowerPoint 演示文稿</vt:lpstr>
      <vt:lpstr>PowerPoint 演示文稿</vt:lpstr>
      <vt:lpstr>Encapsulation</vt:lpstr>
      <vt:lpstr>PowerPoint 演示文稿</vt:lpstr>
      <vt:lpstr>PowerPoint 演示文稿</vt:lpstr>
      <vt:lpstr>PowerPoint 演示文稿</vt:lpstr>
      <vt:lpstr>PowerPoint 演示文稿</vt:lpstr>
      <vt:lpstr>CLASS &amp; OBJECT A class is a data type that allows programmers to create objects. A class provides a definition for an object, describing an object’s attributes (data) and methods (operations).  An object is an instance of a class.  With one class, you can have as many objects as required.  This is analogous to a variable and a data type, the class is the data type and the object is the variable. </vt:lpstr>
      <vt:lpstr>DATA ABSTRACTION Data abstraction is the process of hiding certain details and showing only essential information to the user. ENCAPSULATION Encapsulation is a mechanism of wrapping the data (variables) and code acting on the data (methods) together as a single unit. INHERITANCE Inheritance can be defined as the process where one class acquires the properties (methods and fields) of another class.  POLYMORPHISM An operation exhibits different behaviors in different instances </vt:lpstr>
      <vt:lpstr>DYNAMIC BINDING Dynamic binding also called dynamic dispatch is the process of linking procedure call to a specific sequence of code (method) at run-time.  It means that the code to be executed for a specific procedure call is not known until run-time.  Dynamic binding is also known as late binding or run-time binding. MESSAGE PASSING Message Passing is nothing but sending and receiving of information by the objects same as people exchange information. </vt:lpstr>
      <vt:lpstr>   FEATURES OF JAVA Object and Class  Data Abstraction   Encapsulation  Inheritance  Polymorphism  Dynamic Binding  Message Passing  Platform independent  Compiled and interpreted  Robust and secure  Distributed and Multi-threading  Dynamic and extensible   </vt:lpstr>
      <vt:lpstr>JAVA BUZZWORDS Platform independent “Write once and run anywhere” Secure Based on public key encryption and helps to design virus free systems Architectural and Neutral Ability of generating Architectural-neutral objects that can run on multiple processors Portable Uses a compiler that is written using ANSI C and POSIX sub suit making it portable Robust Eliminates the most number of errors in the compile time itself Multi-Threading Capable to execute code simultaneously above multiple processors at a time.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DOCUMENTATION SECTION</vt:lpstr>
      <vt:lpstr>PACKAGE STATEMENT Java packages are a mechanism to group Java classes that are related to each other, into the same "group" (package)  Ex: package Employee IMPORT STATEMENTS To import java package into a class, we need to use java import keyword which is used to access package and its classes into the java program  Can import built-in and user-defined packages  Ex: import java.lang.Math.*; Import java.util.*; INTERFACE STATEMENTS Used to achieve multiple inheritance   </vt:lpstr>
      <vt:lpstr>CLASS DEFINITIONS Any number of classes can be defined All the objects of class should be created in main method. One class should have main method—Main method class  VARIABLE A Java variable is a piece of memory that can contain a data value. Variables are typically used to store information  Variable Declaration: Syntax:    datatype variable name; Example:    int a; Variable Assignment:       Assigning a value to a variable  Syntax: variable name=value; Example: a=10;  </vt:lpstr>
      <vt:lpstr>VARIABLE Variable Naming Conventions:  Java variable names are case sensitive.  The variable name apple is not the same as Apple or APPLE.  Java variable names must start with a letter, or the $ or _ character.  After the first character in a Java variable name, the name can also contain numbers (in addition to letters, the $, and the _ character).  Variable names cannot be equal to reserved key words in Java.  For instance, the words int or for are reserved words in Java.  Therefore you cannot name your variables int or fo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OPERATOR EVALUATION</vt:lpstr>
      <vt:lpstr>EXAMPLE: 12+20*2-4*2/2.0   # 48.0 1. 12+40-4*2/2.0 2. 12+40-8/2.0 3. 12+40-4.0 4. 52-4.0 5. 48.0 12+(20*2)-4*(2/2.0)   # 48.0 12+(20*2)-(4*2)/2.0   # 48.0  expression is evaluated from left -&gt; right. BODMAS(bracket of division multiplication) rule is followed while evaluating the expression.</vt:lpstr>
      <vt:lpstr>PowerPoint 演示文稿</vt:lpstr>
      <vt:lpstr>PowerPoint 演示文稿</vt:lpstr>
      <vt:lpstr>PowerPoint 演示文稿</vt:lpstr>
      <vt:lpstr>if-else Statement”</vt:lpstr>
      <vt:lpstr>Nested if-else Statement”</vt:lpstr>
      <vt:lpstr>else-if Ladder Statement” </vt:lpstr>
      <vt:lpstr>ITERATIVE STATEMENTS (while) </vt:lpstr>
      <vt:lpstr>ITERATIVE STATEMENTS (do-while)</vt:lpstr>
      <vt:lpstr>ITERATIVE STATEMENTS (for)</vt:lpstr>
      <vt:lpstr>TRANSFER STATEMENTS (break) </vt:lpstr>
      <vt:lpstr>TRANSFER STATEMENTS (continue)</vt:lpstr>
      <vt:lpstr>PACKAGE DETAILS </vt:lpstr>
      <vt:lpstr>JAVA LANG PACKAGE</vt:lpstr>
      <vt:lpstr>JAVA.LANG.OBJECT CLASS</vt:lpstr>
      <vt:lpstr>ACCESS MODIFIERS</vt:lpstr>
      <vt:lpstr>PowerPoint 演示文稿</vt:lpstr>
      <vt:lpstr>TYPE CONVERSION</vt:lpstr>
      <vt:lpstr>EXAMPLE</vt:lpstr>
      <vt:lpstr>SEPARATORS</vt:lpstr>
      <vt:lpstr>WHY ARRAY?</vt:lpstr>
      <vt:lpstr>ARRAY</vt:lpstr>
      <vt:lpstr>PowerPoint 演示文稿</vt:lpstr>
      <vt:lpstr>PowerPoint 演示文稿</vt:lpstr>
      <vt:lpstr>PowerPoint 演示文稿</vt:lpstr>
      <vt:lpstr>ONE-DIMENSIONAL ARRAY</vt:lpstr>
      <vt:lpstr>TWO-DIMENSIONAL ARRAY</vt:lpstr>
      <vt:lpstr>TWO-DIMENSIONAL ARRAY </vt:lpstr>
      <vt:lpstr>TWO-DIMENSIONAL ARRAY </vt:lpstr>
      <vt:lpstr>PowerPoint 演示文稿</vt:lpstr>
      <vt:lpstr>MULTI-DIMENSIONAL ARRAY </vt:lpstr>
      <vt:lpstr>MULTI-DIMENSIONAL ARRAY</vt:lpstr>
      <vt:lpstr>PowerPoint 演示文稿</vt:lpstr>
      <vt:lpstr>JAGGED ARRAY</vt:lpstr>
      <vt:lpstr>PowerPoint 演示文稿</vt:lpstr>
      <vt:lpstr>PowerPoint 演示文稿</vt:lpstr>
      <vt:lpstr>PowerPoint 演示文稿</vt:lpstr>
      <vt:lpstr>ARRAY PACKAGE</vt:lpstr>
      <vt:lpstr>METHODS IN ARRAYS</vt:lpstr>
      <vt:lpstr>METHODS IN JAVA</vt:lpstr>
      <vt:lpstr>PowerPoint 演示文稿</vt:lpstr>
      <vt:lpstr>STRINGS</vt:lpstr>
      <vt:lpstr>STRING METHODS</vt:lpstr>
      <vt:lpstr>STRING METHODS</vt:lpstr>
      <vt:lpstr>STRING METHODS </vt:lpstr>
      <vt:lpstr>STRING METHODS</vt:lpstr>
      <vt:lpstr>STRING METHODS</vt:lpstr>
      <vt:lpstr>STRING METHODS</vt:lpstr>
      <vt:lpstr>STRING METHODS</vt:lpstr>
      <vt:lpstr>STRING METHODS</vt:lpstr>
      <vt:lpstr>STRING METHODS</vt:lpstr>
      <vt:lpstr>STRING METHODS</vt:lpstr>
      <vt:lpstr>STRING METHODS </vt:lpstr>
      <vt:lpstr>STRING BUFFER</vt:lpstr>
      <vt:lpstr>STRING BUFFER METHODS</vt:lpstr>
      <vt:lpstr>STRING BUFFER METHODS</vt:lpstr>
      <vt:lpstr>METHODS</vt:lpstr>
      <vt:lpstr>PRE-DEFINED METHOD</vt:lpstr>
      <vt:lpstr>Access Specifiers</vt:lpstr>
      <vt:lpstr>Methods in Java</vt:lpstr>
      <vt:lpstr>Example</vt:lpstr>
      <vt:lpstr>CONSTRUCTORS </vt:lpstr>
      <vt:lpstr>Constructors</vt:lpstr>
      <vt:lpstr>PowerPoint 演示文稿</vt:lpstr>
      <vt:lpstr>PowerPoint 演示文稿</vt:lpstr>
      <vt:lpstr>PowerPoint 演示文稿</vt:lpstr>
      <vt:lpstr>CONSTRUCTOR OVERLOADING</vt:lpstr>
      <vt:lpstr>PowerPoint 演示文稿</vt:lpstr>
      <vt:lpstr>METHOD OVERLOADING</vt:lpstr>
      <vt:lpstr>METHOD OVERLOADING</vt:lpstr>
      <vt:lpstr>METHOD OVERLOADING BY CHANGING DATA TYPE OF ARGUMENTS. </vt:lpstr>
      <vt:lpstr>METHOD OVERLOADING BY CHANGING NO. OF ARGUMENT</vt:lpstr>
      <vt:lpstr>METHOD OVERLOADING AND TYPE PROMOTION</vt:lpstr>
      <vt:lpstr>METHOD OVERLOADING AND TYPE PROMOTION</vt:lpstr>
      <vt:lpstr>METHOD OVERLOADING AND TYPE PROMOTION</vt:lpstr>
      <vt:lpstr>THIS KEYWORD</vt:lpstr>
      <vt:lpstr>PowerPoint 演示文稿</vt:lpstr>
      <vt:lpstr>USAGE OF THIS KEYWORD</vt:lpstr>
      <vt:lpstr>UNDERSTANDING THE PROBLEM WITHOUT THIS KEYWORD</vt:lpstr>
      <vt:lpstr>SOLUTION OF THE ABOVE PROBLEM BY THIS KEYWORD</vt:lpstr>
      <vt:lpstr>PROGRAM WHERE THIS KEYWORD IS NOT REQUIRED</vt:lpstr>
      <vt:lpstr>THIS: TO INVOKE CURRENT CLASS METHOD</vt:lpstr>
      <vt:lpstr>EXAMPLE</vt:lpstr>
      <vt:lpstr>EXAMPLE</vt:lpstr>
      <vt:lpstr>CALLING PARAMETERIZED CONSTRUCTOR FROM DEFAULT CONSTRUCTOR:</vt:lpstr>
      <vt:lpstr>PowerPoint 演示文稿</vt:lpstr>
      <vt:lpstr>PowerPoint 演示文稿</vt:lpstr>
      <vt:lpstr>TO VARIBALE </vt:lpstr>
      <vt:lpstr>TO VARIBALE </vt:lpstr>
      <vt:lpstr>TO VARIBALE </vt:lpstr>
      <vt:lpstr>TO VARIBALE </vt:lpstr>
      <vt:lpstr>                                                                            TO VARIBALE </vt:lpstr>
      <vt:lpstr>TO BLOCK</vt:lpstr>
      <vt:lpstr>TO METHOD</vt:lpstr>
      <vt:lpstr>TO METHOD</vt:lpstr>
      <vt:lpstr>TO METHOD</vt:lpstr>
      <vt:lpstr>JAVA MAIN METHOD IS STATIC?</vt:lpstr>
      <vt:lpstr>FINAL KEYWORD</vt:lpstr>
      <vt:lpstr>FINAL KEYWORD</vt:lpstr>
      <vt:lpstr>FINAL VARIABLE</vt:lpstr>
      <vt:lpstr>EXAMPLE</vt:lpstr>
      <vt:lpstr>FINAL METHOD</vt:lpstr>
      <vt:lpstr>IS FINAL METHOD INHERITED?</vt:lpstr>
      <vt:lpstr>WHAT IS BLANK OR UNINITIALIZED FINAL VARIABLE?</vt:lpstr>
      <vt:lpstr>CAN WE INITIALIZE BLANK FINAL VARIABLE?</vt:lpstr>
      <vt:lpstr>GARBAGE COLLECTION</vt:lpstr>
      <vt:lpstr>GARBAGE COLLECTION</vt:lpstr>
      <vt:lpstr>PowerPoint 演示文稿</vt:lpstr>
      <vt:lpstr>How can an object be unreferenced? </vt:lpstr>
      <vt:lpstr>HOW IT WORKS?</vt:lpstr>
      <vt:lpstr>CONTD…</vt:lpstr>
      <vt:lpstr>FINALIZE() METHOD</vt:lpstr>
      <vt:lpstr>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 Datla</dc:creator>
  <cp:lastModifiedBy>akhila.p</cp:lastModifiedBy>
  <cp:revision>206</cp:revision>
  <dcterms:created xsi:type="dcterms:W3CDTF">2021-09-08T09:08:00Z</dcterms:created>
  <dcterms:modified xsi:type="dcterms:W3CDTF">2023-03-06T12:39:42Z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1033-10.2.0.5871</vt:lpwstr>
  </property>
  <property fmtid="{D5CDD505-2E9C-101B-9397-08002B2CF9AE}" pid="3" name="ICV">
    <vt:lpwstr>37EF841E648D413B99293BE7817F0C0F</vt:lpwstr>
  </property>
</Properties>
</file>